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6"/>
  </p:notesMasterIdLst>
  <p:sldIdLst>
    <p:sldId id="256" r:id="rId2"/>
    <p:sldId id="259" r:id="rId3"/>
    <p:sldId id="257" r:id="rId4"/>
    <p:sldId id="260" r:id="rId5"/>
    <p:sldId id="261" r:id="rId6"/>
    <p:sldId id="269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71" r:id="rId15"/>
    <p:sldId id="286" r:id="rId16"/>
    <p:sldId id="272" r:id="rId17"/>
    <p:sldId id="287" r:id="rId18"/>
    <p:sldId id="276" r:id="rId19"/>
    <p:sldId id="277" r:id="rId20"/>
    <p:sldId id="273" r:id="rId21"/>
    <p:sldId id="288" r:id="rId22"/>
    <p:sldId id="274" r:id="rId23"/>
    <p:sldId id="289" r:id="rId24"/>
    <p:sldId id="282" r:id="rId25"/>
    <p:sldId id="290" r:id="rId26"/>
    <p:sldId id="291" r:id="rId27"/>
    <p:sldId id="283" r:id="rId28"/>
    <p:sldId id="284" r:id="rId29"/>
    <p:sldId id="285" r:id="rId30"/>
    <p:sldId id="292" r:id="rId31"/>
    <p:sldId id="293" r:id="rId32"/>
    <p:sldId id="279" r:id="rId33"/>
    <p:sldId id="280" r:id="rId34"/>
    <p:sldId id="281" r:id="rId35"/>
    <p:sldId id="309" r:id="rId36"/>
    <p:sldId id="310" r:id="rId37"/>
    <p:sldId id="311" r:id="rId38"/>
    <p:sldId id="312" r:id="rId39"/>
    <p:sldId id="308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298" r:id="rId49"/>
    <p:sldId id="321" r:id="rId50"/>
    <p:sldId id="299" r:id="rId51"/>
    <p:sldId id="301" r:id="rId52"/>
    <p:sldId id="302" r:id="rId53"/>
    <p:sldId id="303" r:id="rId54"/>
    <p:sldId id="304" r:id="rId55"/>
    <p:sldId id="322" r:id="rId56"/>
    <p:sldId id="324" r:id="rId57"/>
    <p:sldId id="305" r:id="rId58"/>
    <p:sldId id="306" r:id="rId59"/>
    <p:sldId id="323" r:id="rId60"/>
    <p:sldId id="325" r:id="rId61"/>
    <p:sldId id="339" r:id="rId62"/>
    <p:sldId id="326" r:id="rId63"/>
    <p:sldId id="327" r:id="rId64"/>
    <p:sldId id="328" r:id="rId65"/>
    <p:sldId id="334" r:id="rId66"/>
    <p:sldId id="330" r:id="rId67"/>
    <p:sldId id="340" r:id="rId68"/>
    <p:sldId id="336" r:id="rId69"/>
    <p:sldId id="337" r:id="rId70"/>
    <p:sldId id="335" r:id="rId71"/>
    <p:sldId id="329" r:id="rId72"/>
    <p:sldId id="338" r:id="rId73"/>
    <p:sldId id="333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67" r:id="rId84"/>
    <p:sldId id="350" r:id="rId85"/>
    <p:sldId id="370" r:id="rId86"/>
    <p:sldId id="351" r:id="rId87"/>
    <p:sldId id="353" r:id="rId88"/>
    <p:sldId id="361" r:id="rId89"/>
    <p:sldId id="354" r:id="rId90"/>
    <p:sldId id="357" r:id="rId91"/>
    <p:sldId id="359" r:id="rId92"/>
    <p:sldId id="358" r:id="rId93"/>
    <p:sldId id="362" r:id="rId94"/>
    <p:sldId id="365" r:id="rId95"/>
    <p:sldId id="363" r:id="rId96"/>
    <p:sldId id="364" r:id="rId97"/>
    <p:sldId id="368" r:id="rId98"/>
    <p:sldId id="369" r:id="rId99"/>
    <p:sldId id="352" r:id="rId100"/>
    <p:sldId id="371" r:id="rId101"/>
    <p:sldId id="372" r:id="rId102"/>
    <p:sldId id="387" r:id="rId103"/>
    <p:sldId id="373" r:id="rId104"/>
    <p:sldId id="377" r:id="rId105"/>
    <p:sldId id="378" r:id="rId106"/>
    <p:sldId id="379" r:id="rId107"/>
    <p:sldId id="380" r:id="rId108"/>
    <p:sldId id="376" r:id="rId109"/>
    <p:sldId id="374" r:id="rId110"/>
    <p:sldId id="381" r:id="rId111"/>
    <p:sldId id="382" r:id="rId112"/>
    <p:sldId id="383" r:id="rId113"/>
    <p:sldId id="384" r:id="rId114"/>
    <p:sldId id="385" r:id="rId115"/>
    <p:sldId id="386" r:id="rId116"/>
    <p:sldId id="391" r:id="rId117"/>
    <p:sldId id="390" r:id="rId118"/>
    <p:sldId id="401" r:id="rId119"/>
    <p:sldId id="389" r:id="rId120"/>
    <p:sldId id="392" r:id="rId121"/>
    <p:sldId id="402" r:id="rId122"/>
    <p:sldId id="395" r:id="rId123"/>
    <p:sldId id="396" r:id="rId124"/>
    <p:sldId id="398" r:id="rId125"/>
    <p:sldId id="403" r:id="rId126"/>
    <p:sldId id="404" r:id="rId127"/>
    <p:sldId id="405" r:id="rId128"/>
    <p:sldId id="406" r:id="rId129"/>
    <p:sldId id="407" r:id="rId130"/>
    <p:sldId id="408" r:id="rId131"/>
    <p:sldId id="409" r:id="rId132"/>
    <p:sldId id="397" r:id="rId133"/>
    <p:sldId id="400" r:id="rId134"/>
    <p:sldId id="411" r:id="rId135"/>
    <p:sldId id="412" r:id="rId136"/>
    <p:sldId id="413" r:id="rId137"/>
    <p:sldId id="414" r:id="rId138"/>
    <p:sldId id="415" r:id="rId139"/>
    <p:sldId id="421" r:id="rId140"/>
    <p:sldId id="426" r:id="rId141"/>
    <p:sldId id="416" r:id="rId142"/>
    <p:sldId id="422" r:id="rId143"/>
    <p:sldId id="423" r:id="rId144"/>
    <p:sldId id="427" r:id="rId145"/>
    <p:sldId id="424" r:id="rId146"/>
    <p:sldId id="417" r:id="rId147"/>
    <p:sldId id="418" r:id="rId148"/>
    <p:sldId id="419" r:id="rId149"/>
    <p:sldId id="420" r:id="rId150"/>
    <p:sldId id="428" r:id="rId151"/>
    <p:sldId id="430" r:id="rId152"/>
    <p:sldId id="429" r:id="rId153"/>
    <p:sldId id="431" r:id="rId154"/>
    <p:sldId id="432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85"/>
    <p:restoredTop sz="86472"/>
  </p:normalViewPr>
  <p:slideViewPr>
    <p:cSldViewPr snapToGrid="0" snapToObjects="1">
      <p:cViewPr>
        <p:scale>
          <a:sx n="74" d="100"/>
          <a:sy n="74" d="100"/>
        </p:scale>
        <p:origin x="416" y="296"/>
      </p:cViewPr>
      <p:guideLst/>
    </p:cSldViewPr>
  </p:slideViewPr>
  <p:outlineViewPr>
    <p:cViewPr>
      <p:scale>
        <a:sx n="20" d="100"/>
        <a:sy n="20" d="100"/>
      </p:scale>
      <p:origin x="-32" y="-41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notesMaster" Target="notesMasters/notesMaster1.xml"/><Relationship Id="rId157" Type="http://schemas.openxmlformats.org/officeDocument/2006/relationships/presProps" Target="presProps.xml"/><Relationship Id="rId158" Type="http://schemas.openxmlformats.org/officeDocument/2006/relationships/viewProps" Target="viewProps.xml"/><Relationship Id="rId15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FD086-01E9-004E-A5FB-1C15FC17B2C9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EEE83-124B-3140-BC14-2E60F47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EEE83-124B-3140-BC14-2E60F4705D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EEE83-124B-3140-BC14-2E60F4705D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3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EEE83-124B-3140-BC14-2E60F4705D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68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EEE83-124B-3140-BC14-2E60F4705D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11592-28BD-8C40-8A8E-0AFF111E794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77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EEE83-124B-3140-BC14-2E60F4705D4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0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EEE83-124B-3140-BC14-2E60F4705D4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2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4AD24-EB7D-C642-ADE3-8E85A447B78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8BCDE-2C0E-9D43-8C6D-EDD1C31A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gi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0ahUKEwiw5MqxkNrWAhVm2oMKHYhZCg4QjRwIBw&amp;url=http://www.mcmanis.com/chuck/robotics/tutorial/h-bridge/&amp;psig=AOvVaw0054h-E7sB-EnoK2XNrgP7&amp;ust=1507314955543062" TargetMode="External"/><Relationship Id="rId4" Type="http://schemas.openxmlformats.org/officeDocument/2006/relationships/image" Target="../media/image15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gif"/><Relationship Id="rId3" Type="http://schemas.openxmlformats.org/officeDocument/2006/relationships/image" Target="../media/image15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7.png"/><Relationship Id="rId3" Type="http://schemas.microsoft.com/office/2007/relationships/hdphoto" Target="../media/hdphoto6.wdp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eg"/><Relationship Id="rId3" Type="http://schemas.openxmlformats.org/officeDocument/2006/relationships/image" Target="../media/image16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3" Type="http://schemas.openxmlformats.org/officeDocument/2006/relationships/image" Target="../media/image174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gi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-L-WgKMFuhE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Relationship Id="rId3" Type="http://schemas.openxmlformats.org/officeDocument/2006/relationships/image" Target="../media/image186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emf"/><Relationship Id="rId5" Type="http://schemas.openxmlformats.org/officeDocument/2006/relationships/image" Target="../media/image189.emf"/><Relationship Id="rId6" Type="http://schemas.openxmlformats.org/officeDocument/2006/relationships/image" Target="../media/image190.emf"/><Relationship Id="rId7" Type="http://schemas.openxmlformats.org/officeDocument/2006/relationships/image" Target="../media/image191.emf"/><Relationship Id="rId8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6" Type="http://schemas.openxmlformats.org/officeDocument/2006/relationships/image" Target="../media/image1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Relationship Id="rId3" Type="http://schemas.openxmlformats.org/officeDocument/2006/relationships/image" Target="../media/image199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1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Relationship Id="rId3" Type="http://schemas.openxmlformats.org/officeDocument/2006/relationships/image" Target="../media/image203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4" Type="http://schemas.openxmlformats.org/officeDocument/2006/relationships/image" Target="../media/image2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4" Type="http://schemas.openxmlformats.org/officeDocument/2006/relationships/image" Target="../media/image209.emf"/><Relationship Id="rId5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4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3" Type="http://schemas.openxmlformats.org/officeDocument/2006/relationships/image" Target="../media/image215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Relationship Id="rId3" Type="http://schemas.openxmlformats.org/officeDocument/2006/relationships/image" Target="../media/image217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microsoft.com/office/2007/relationships/hdphoto" Target="../media/hdphoto3.wdp"/><Relationship Id="rId6" Type="http://schemas.openxmlformats.org/officeDocument/2006/relationships/image" Target="../media/image30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7" Type="http://schemas.openxmlformats.org/officeDocument/2006/relationships/image" Target="../media/image62.emf"/><Relationship Id="rId8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1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Relationship Id="rId3" Type="http://schemas.openxmlformats.org/officeDocument/2006/relationships/image" Target="../media/image8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Relationship Id="rId3" Type="http://schemas.openxmlformats.org/officeDocument/2006/relationships/image" Target="../media/image9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Relationship Id="rId3" Type="http://schemas.openxmlformats.org/officeDocument/2006/relationships/image" Target="../media/image92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Relationship Id="rId3" Type="http://schemas.openxmlformats.org/officeDocument/2006/relationships/image" Target="../media/image9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Relationship Id="rId3" Type="http://schemas.openxmlformats.org/officeDocument/2006/relationships/image" Target="../media/image10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emf"/><Relationship Id="rId3" Type="http://schemas.openxmlformats.org/officeDocument/2006/relationships/image" Target="../media/image10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Relationship Id="rId3" Type="http://schemas.openxmlformats.org/officeDocument/2006/relationships/image" Target="../media/image116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Relationship Id="rId3" Type="http://schemas.openxmlformats.org/officeDocument/2006/relationships/image" Target="../media/image122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emf"/><Relationship Id="rId3" Type="http://schemas.openxmlformats.org/officeDocument/2006/relationships/image" Target="../media/image124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Relationship Id="rId3" Type="http://schemas.openxmlformats.org/officeDocument/2006/relationships/image" Target="../media/image1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9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emf"/><Relationship Id="rId3" Type="http://schemas.openxmlformats.org/officeDocument/2006/relationships/image" Target="../media/image131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emf"/><Relationship Id="rId3" Type="http://schemas.openxmlformats.org/officeDocument/2006/relationships/image" Target="../media/image131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Relationship Id="rId3" Type="http://schemas.openxmlformats.org/officeDocument/2006/relationships/image" Target="../media/image137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Relationship Id="rId3" Type="http://schemas.openxmlformats.org/officeDocument/2006/relationships/image" Target="../media/image139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ROB550 Robotic Systems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Winter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930" y="603664"/>
            <a:ext cx="7024337" cy="5943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791239" cy="41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652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Brushed DC Motor -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25145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DC current produces magnetic fields in armature</a:t>
            </a:r>
          </a:p>
          <a:p>
            <a:r>
              <a:rPr lang="en-US" dirty="0" smtClean="0"/>
              <a:t>Magnetic fields align with those of the permanent magnets</a:t>
            </a:r>
          </a:p>
          <a:p>
            <a:r>
              <a:rPr lang="en-US" dirty="0" smtClean="0"/>
              <a:t>Commutator switches direction of current, and thus polarity of magnetic field to keep motor rotating</a:t>
            </a:r>
          </a:p>
          <a:p>
            <a:r>
              <a:rPr lang="en-US" dirty="0" smtClean="0"/>
              <a:t>Contact to the commutator made with metal brushes</a:t>
            </a:r>
          </a:p>
          <a:p>
            <a:r>
              <a:rPr lang="en-US" dirty="0" smtClean="0"/>
              <a:t>As motor spins, field from permanent magnets creates a back EMF in the coils (generator)</a:t>
            </a:r>
            <a:endParaRPr lang="en-US" dirty="0"/>
          </a:p>
        </p:txBody>
      </p:sp>
      <p:pic>
        <p:nvPicPr>
          <p:cNvPr id="4" name="Picture 3" descr="ttps://cdn.instructables.com/FZQ/7BLA/IFMTR5MG/FZQ7BLAIFMTR5MG.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09" y="2449595"/>
            <a:ext cx="2837391" cy="2837391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1701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23857" cy="4351338"/>
          </a:xfrm>
        </p:spPr>
        <p:txBody>
          <a:bodyPr/>
          <a:lstStyle/>
          <a:p>
            <a:r>
              <a:rPr lang="en-US" dirty="0" smtClean="0"/>
              <a:t>R - armature resistance (</a:t>
            </a:r>
            <a:r>
              <a:rPr lang="en-US" dirty="0" err="1" smtClean="0"/>
              <a:t>Ω</a:t>
            </a:r>
            <a:r>
              <a:rPr lang="en-US" dirty="0" smtClean="0"/>
              <a:t>)</a:t>
            </a:r>
          </a:p>
          <a:p>
            <a:r>
              <a:rPr lang="en-US" dirty="0" smtClean="0"/>
              <a:t>L - armature inductance (H)</a:t>
            </a:r>
          </a:p>
          <a:p>
            <a:r>
              <a:rPr lang="en-US" dirty="0" smtClean="0"/>
              <a:t>v – applied voltage (V)</a:t>
            </a:r>
          </a:p>
          <a:p>
            <a:r>
              <a:rPr lang="en-US" dirty="0" smtClean="0"/>
              <a:t>e – back EMF (V)</a:t>
            </a:r>
          </a:p>
          <a:p>
            <a:r>
              <a:rPr lang="en-US" dirty="0"/>
              <a:t>T</a:t>
            </a:r>
            <a:r>
              <a:rPr lang="en-US" dirty="0" smtClean="0"/>
              <a:t> – motor torque (</a:t>
            </a:r>
            <a:r>
              <a:rPr lang="en-US" dirty="0" err="1" smtClean="0"/>
              <a:t>N.m</a:t>
            </a:r>
            <a:r>
              <a:rPr lang="en-US" dirty="0" smtClean="0"/>
              <a:t>)</a:t>
            </a:r>
          </a:p>
          <a:p>
            <a:r>
              <a:rPr lang="en-US" dirty="0"/>
              <a:t>𝜃 </a:t>
            </a:r>
            <a:r>
              <a:rPr lang="en-US" dirty="0" smtClean="0"/>
              <a:t>-  position (rad)</a:t>
            </a:r>
          </a:p>
          <a:p>
            <a:r>
              <a:rPr lang="en-US" dirty="0" smtClean="0"/>
              <a:t>b – friction coefficient (</a:t>
            </a:r>
            <a:r>
              <a:rPr lang="en-US" dirty="0" err="1" smtClean="0"/>
              <a:t>N.m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 descr="http://ctms.engin.umich.edu/CTMS/Content/MotorPosition/System/Modeling/figures/mo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675" y="593408"/>
            <a:ext cx="6451600" cy="421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Model</a:t>
            </a:r>
            <a:endParaRPr lang="en-US" dirty="0"/>
          </a:p>
        </p:txBody>
      </p:sp>
      <p:pic>
        <p:nvPicPr>
          <p:cNvPr id="6" name="Picture 2" descr="http://ctms.engin.umich.edu/CTMS/Content/MotorPosition/System/Modeling/figures/mo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300" y="365125"/>
            <a:ext cx="6451600" cy="421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85" y="2277151"/>
            <a:ext cx="1612900" cy="39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85" y="3003314"/>
            <a:ext cx="1600200" cy="50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50" y="3843777"/>
            <a:ext cx="4216400" cy="40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85" y="4684240"/>
            <a:ext cx="26543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50" y="5378417"/>
            <a:ext cx="4025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1316" y="5378417"/>
            <a:ext cx="4025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890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Pulse Width Modulation (PWM)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226160"/>
            <a:ext cx="10515600" cy="21986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Motor acts as a low pass filter (R-L filter)</a:t>
            </a:r>
          </a:p>
          <a:p>
            <a:r>
              <a:rPr lang="en-US" dirty="0" smtClean="0"/>
              <a:t>Can control speed with a “digital” PWM signal at high frequency</a:t>
            </a:r>
          </a:p>
          <a:p>
            <a:r>
              <a:rPr lang="en-US" dirty="0" smtClean="0"/>
              <a:t>Lower inductance motors require higher frequency</a:t>
            </a:r>
          </a:p>
          <a:p>
            <a:r>
              <a:rPr lang="en-US" dirty="0" smtClean="0"/>
              <a:t>PWM has a frequency/period &amp; a duty cycle/pulse width</a:t>
            </a:r>
          </a:p>
        </p:txBody>
      </p:sp>
      <p:pic>
        <p:nvPicPr>
          <p:cNvPr id="4" name="Picture 2" descr="ttp://www.electronics-tutorials.ws/articles/pwm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815" y="3616691"/>
            <a:ext cx="8528538" cy="297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9233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H-Bridge</a:t>
            </a:r>
            <a:endParaRPr lang="en-US" dirty="0"/>
          </a:p>
        </p:txBody>
      </p:sp>
      <p:pic>
        <p:nvPicPr>
          <p:cNvPr id="5" name="Picture 2" descr="ttp://modularcircuits.com/blog/wp-content/uploads/2011/10/imag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73" y="2180018"/>
            <a:ext cx="3237167" cy="316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age result for H-Bridg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332" y="2180018"/>
            <a:ext cx="3453668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0909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Operation</a:t>
            </a:r>
            <a:endParaRPr lang="en-US" dirty="0"/>
          </a:p>
        </p:txBody>
      </p:sp>
      <p:pic>
        <p:nvPicPr>
          <p:cNvPr id="4" name="Picture 2" descr="ttp://modularcircuits.com/blog/wp-content/uploads/2011/10/imag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88" y="1902433"/>
            <a:ext cx="3595330" cy="35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tp://modularcircuits.com/blog/wp-content/uploads/2011/10/imag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5" y="1902433"/>
            <a:ext cx="3595330" cy="35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514600" y="2925364"/>
            <a:ext cx="734786" cy="734786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86300" y="3872421"/>
            <a:ext cx="734786" cy="734786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80414" y="3905078"/>
            <a:ext cx="734786" cy="734786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817428" y="2960571"/>
            <a:ext cx="734786" cy="734786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49386" y="5747657"/>
            <a:ext cx="150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Forward</a:t>
            </a:r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7509944" y="5747657"/>
            <a:ext cx="1470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Reverse</a:t>
            </a:r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622453" y="3093825"/>
            <a:ext cx="484758" cy="487308"/>
            <a:chOff x="10809514" y="2960571"/>
            <a:chExt cx="484758" cy="48730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0809514" y="296057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10809514" y="296312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8984443" y="4008785"/>
            <a:ext cx="484758" cy="487308"/>
            <a:chOff x="10809514" y="2960571"/>
            <a:chExt cx="484758" cy="487308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10809514" y="296057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10809514" y="296312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868665" y="3126709"/>
            <a:ext cx="484758" cy="487308"/>
            <a:chOff x="10809514" y="2960571"/>
            <a:chExt cx="484758" cy="487308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10809514" y="296057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10809514" y="296312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639350" y="3996160"/>
            <a:ext cx="484758" cy="487308"/>
            <a:chOff x="10809514" y="2960571"/>
            <a:chExt cx="484758" cy="487308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0809514" y="296057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0809514" y="296312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7889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Operation</a:t>
            </a:r>
            <a:endParaRPr lang="en-US" dirty="0"/>
          </a:p>
        </p:txBody>
      </p:sp>
      <p:pic>
        <p:nvPicPr>
          <p:cNvPr id="4" name="Picture 2" descr="ttp://modularcircuits.com/blog/wp-content/uploads/2011/10/imag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88" y="1902433"/>
            <a:ext cx="3595330" cy="35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tp://modularcircuits.com/blog/wp-content/uploads/2011/10/imag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5" y="1902433"/>
            <a:ext cx="3595330" cy="35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514600" y="3905078"/>
            <a:ext cx="734786" cy="734786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86300" y="3872421"/>
            <a:ext cx="734786" cy="734786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49386" y="5747657"/>
            <a:ext cx="150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Brake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509944" y="5747657"/>
            <a:ext cx="1470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Coast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622453" y="3093825"/>
            <a:ext cx="484758" cy="487308"/>
            <a:chOff x="10809514" y="2960571"/>
            <a:chExt cx="484758" cy="48730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0809514" y="296057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10809514" y="296312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8984443" y="4008785"/>
            <a:ext cx="484758" cy="487308"/>
            <a:chOff x="10809514" y="2960571"/>
            <a:chExt cx="484758" cy="487308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10809514" y="296057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10809514" y="296312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868665" y="3126709"/>
            <a:ext cx="484758" cy="487308"/>
            <a:chOff x="10809514" y="2960571"/>
            <a:chExt cx="484758" cy="487308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10809514" y="296057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10809514" y="296312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639614" y="3087980"/>
            <a:ext cx="484758" cy="487308"/>
            <a:chOff x="10809514" y="2960571"/>
            <a:chExt cx="484758" cy="487308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0809514" y="296057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0809514" y="296312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612958" y="4008785"/>
            <a:ext cx="484758" cy="487308"/>
            <a:chOff x="10809514" y="2960571"/>
            <a:chExt cx="484758" cy="487308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10809514" y="296057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10809514" y="296312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942936" y="3085430"/>
            <a:ext cx="484758" cy="487308"/>
            <a:chOff x="10809514" y="2960571"/>
            <a:chExt cx="484758" cy="487308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0809514" y="296057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10809514" y="2963121"/>
              <a:ext cx="484758" cy="48475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701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Balancebot</a:t>
            </a:r>
            <a:r>
              <a:rPr lang="en-US" dirty="0" smtClean="0"/>
              <a:t> Motor Driver</a:t>
            </a:r>
            <a:endParaRPr lang="en-US" dirty="0"/>
          </a:p>
        </p:txBody>
      </p:sp>
      <p:pic>
        <p:nvPicPr>
          <p:cNvPr id="2050" name="Picture 2" descr="https://lh3.googleusercontent.com/5zYBOaUsOrZ6FxS1DEoS3yawe8qnvkVUVWBALAo0Cg7oylBbluJya1Ci6MUA8XbD0Glmj6WKyuohZl5ilSh-uBfIYaYmqG9qRhGWZEYXkVQNLkmNBkde1D_V4JkHvOOl4NUTr1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80" y="2186248"/>
            <a:ext cx="9048039" cy="404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109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Driver Module Control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129406"/>
              </p:ext>
            </p:extLst>
          </p:nvPr>
        </p:nvGraphicFramePr>
        <p:xfrm>
          <a:off x="838200" y="2105025"/>
          <a:ext cx="1031240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4157"/>
                <a:gridCol w="787326"/>
                <a:gridCol w="1082571"/>
                <a:gridCol w="2263559"/>
                <a:gridCol w="2230756"/>
                <a:gridCol w="2964031"/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Motor Driver Module Truth Table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PWM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BRAKE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OUT+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OUT-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operating mode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PWM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PWM (H/L)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forward/brake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PWM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PWM (H/L)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reverse/brake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brake </a:t>
                      </a:r>
                      <a:r>
                        <a:rPr lang="en-US" sz="2400" dirty="0" smtClean="0"/>
                        <a:t>low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PWM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PWM (H/OPEN)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PWM (L/OPEN)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forward/coast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PWM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PWM (L/OPEN)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PWM (H/OPEN)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reverse/coast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coast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415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883781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Speed &amp; Direction: Quadrature Encoder</a:t>
            </a:r>
            <a:endParaRPr lang="en-US" dirty="0"/>
          </a:p>
        </p:txBody>
      </p:sp>
      <p:pic>
        <p:nvPicPr>
          <p:cNvPr id="3" name="Picture 2" descr="ttps://playground.arduino.cc/uploads/Main/RotaryEncoderWavefor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51" y="1203744"/>
            <a:ext cx="5509985" cy="3579934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2" y="2215661"/>
            <a:ext cx="3926254" cy="3900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9431" y="1753996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77964" y="2595809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85577" y="2167234"/>
            <a:ext cx="206146" cy="826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1938960" y="2826642"/>
            <a:ext cx="645745" cy="4660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37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293" y="2031337"/>
            <a:ext cx="6961533" cy="482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Selective </a:t>
            </a:r>
            <a:r>
              <a:rPr lang="en-US" dirty="0"/>
              <a:t>Compliant Articulated Robot for Assembly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94" y="2882346"/>
            <a:ext cx="5282906" cy="2976563"/>
          </a:xfrm>
          <a:prstGeom prst="rect">
            <a:avLst/>
          </a:prstGeom>
        </p:spPr>
      </p:pic>
      <p:pic>
        <p:nvPicPr>
          <p:cNvPr id="6" name="Picture 4" descr="ttps://www.assemblymag.com/ext/resources/Issues/2016/April/SCARA/asb0416SCAR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97" y="215486"/>
            <a:ext cx="2658829" cy="1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830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Beaglebone</a:t>
            </a:r>
            <a:r>
              <a:rPr lang="en-US" dirty="0" smtClean="0"/>
              <a:t> Green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562708" y="1932167"/>
          <a:ext cx="11215758" cy="455145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607879"/>
                <a:gridCol w="5607879"/>
              </a:tblGrid>
              <a:tr h="7183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</a:rPr>
                        <a:t>1GHz AM335x ARM Cortex A8</a:t>
                      </a:r>
                      <a:endParaRPr lang="en-US" sz="2400" dirty="0">
                        <a:effectLst/>
                      </a:endParaRPr>
                    </a:p>
                  </a:txBody>
                  <a:tcPr marL="113981" marR="113981" marT="113981" marB="11398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>
                          <a:effectLst/>
                        </a:rPr>
                        <a:t>3x hardware quadrature decoders</a:t>
                      </a:r>
                      <a:endParaRPr lang="en-US" sz="2400">
                        <a:effectLst/>
                      </a:endParaRPr>
                    </a:p>
                  </a:txBody>
                  <a:tcPr marL="113981" marR="113981" marT="113981" marB="113981"/>
                </a:tc>
              </a:tr>
              <a:tr h="7183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u="none" strike="noStrike" dirty="0">
                          <a:effectLst/>
                        </a:rPr>
                        <a:t>512MB DDR3 RAM</a:t>
                      </a:r>
                      <a:endParaRPr lang="de-DE" sz="2400" dirty="0">
                        <a:effectLst/>
                      </a:endParaRPr>
                    </a:p>
                  </a:txBody>
                  <a:tcPr marL="113981" marR="113981" marT="113981" marB="11398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</a:rPr>
                        <a:t>3x 2 channel hardware PWMs </a:t>
                      </a:r>
                      <a:endParaRPr lang="en-US" sz="2400" dirty="0">
                        <a:effectLst/>
                      </a:endParaRPr>
                    </a:p>
                  </a:txBody>
                  <a:tcPr marL="113981" marR="113981" marT="113981" marB="113981"/>
                </a:tc>
              </a:tr>
              <a:tr h="7183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 smtClean="0">
                          <a:effectLst/>
                        </a:rPr>
                        <a:t>4GB </a:t>
                      </a:r>
                      <a:r>
                        <a:rPr lang="en-US" sz="2400" u="none" strike="noStrike" dirty="0">
                          <a:effectLst/>
                        </a:rPr>
                        <a:t>on-board flash storage</a:t>
                      </a:r>
                      <a:endParaRPr lang="en-US" sz="2400" dirty="0">
                        <a:effectLst/>
                      </a:endParaRPr>
                    </a:p>
                  </a:txBody>
                  <a:tcPr marL="113981" marR="113981" marT="113981" marB="11398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</a:rPr>
                        <a:t>Analog:   7 channel 10bit ADC</a:t>
                      </a:r>
                      <a:endParaRPr lang="en-US" sz="2400" dirty="0">
                        <a:effectLst/>
                      </a:endParaRPr>
                    </a:p>
                  </a:txBody>
                  <a:tcPr marL="113981" marR="113981" marT="113981" marB="113981"/>
                </a:tc>
              </a:tr>
              <a:tr h="7183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</a:rPr>
                        <a:t>NEON floating-point accelerator</a:t>
                      </a:r>
                      <a:endParaRPr lang="en-US" sz="2400" dirty="0">
                        <a:effectLst/>
                      </a:endParaRPr>
                    </a:p>
                  </a:txBody>
                  <a:tcPr marL="113981" marR="113981" marT="113981" marB="11398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2400" u="none" strike="noStrike" dirty="0" err="1">
                          <a:effectLst/>
                        </a:rPr>
                        <a:t>Serial</a:t>
                      </a:r>
                      <a:r>
                        <a:rPr lang="sk-SK" sz="2400" u="none" strike="noStrike" dirty="0">
                          <a:effectLst/>
                        </a:rPr>
                        <a:t>:   2 i2c, 2 SPI, 5 </a:t>
                      </a:r>
                      <a:r>
                        <a:rPr lang="sk-SK" sz="2400" u="none" strike="noStrike" dirty="0" err="1">
                          <a:effectLst/>
                        </a:rPr>
                        <a:t>UARTs</a:t>
                      </a:r>
                      <a:r>
                        <a:rPr lang="sk-SK" sz="2400" u="none" strike="noStrike" dirty="0">
                          <a:effectLst/>
                        </a:rPr>
                        <a:t> </a:t>
                      </a:r>
                      <a:endParaRPr lang="sk-SK" sz="2400" dirty="0">
                        <a:effectLst/>
                      </a:endParaRPr>
                    </a:p>
                  </a:txBody>
                  <a:tcPr marL="113981" marR="113981" marT="113981" marB="113981"/>
                </a:tc>
              </a:tr>
              <a:tr h="7183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>
                          <a:effectLst/>
                        </a:rPr>
                        <a:t>2x PRU 32-bit microcontrollers</a:t>
                      </a:r>
                      <a:endParaRPr lang="en-US" sz="2400">
                        <a:effectLst/>
                      </a:endParaRPr>
                    </a:p>
                  </a:txBody>
                  <a:tcPr marL="113981" marR="113981" marT="113981" marB="11398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</a:rPr>
                        <a:t>Most pins can be GPIO</a:t>
                      </a:r>
                      <a:endParaRPr lang="en-US" sz="2400" dirty="0">
                        <a:effectLst/>
                      </a:endParaRPr>
                    </a:p>
                  </a:txBody>
                  <a:tcPr marL="113981" marR="113981" marT="113981" marB="113981"/>
                </a:tc>
              </a:tr>
              <a:tr h="7183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</a:rPr>
                        <a:t>USB 2.0 </a:t>
                      </a:r>
                      <a:r>
                        <a:rPr lang="en-US" sz="2400" u="none" strike="noStrike" dirty="0" smtClean="0">
                          <a:effectLst/>
                        </a:rPr>
                        <a:t>(host &amp; client)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 smtClean="0">
                          <a:effectLst/>
                        </a:rPr>
                        <a:t>100Mb </a:t>
                      </a:r>
                      <a:r>
                        <a:rPr lang="en-US" sz="2400" u="none" strike="noStrike" dirty="0">
                          <a:effectLst/>
                        </a:rPr>
                        <a:t>Ethernet</a:t>
                      </a:r>
                      <a:endParaRPr lang="en-US" sz="2400" dirty="0">
                        <a:effectLst/>
                      </a:endParaRPr>
                    </a:p>
                  </a:txBody>
                  <a:tcPr marL="113981" marR="113981" marT="113981" marB="11398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</a:rPr>
                        <a:t>$45</a:t>
                      </a:r>
                      <a:endParaRPr lang="en-US" sz="2400" dirty="0">
                        <a:effectLst/>
                      </a:endParaRPr>
                    </a:p>
                  </a:txBody>
                  <a:tcPr marL="113981" marR="113981" marT="113981" marB="113981"/>
                </a:tc>
              </a:tr>
            </a:tbl>
          </a:graphicData>
        </a:graphic>
      </p:graphicFrame>
      <p:pic>
        <p:nvPicPr>
          <p:cNvPr id="4" name="Picture 2" descr="02010027 Seeed Technology Co., Ltd | 1597-1007-ND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0000" l="4000" r="99000">
                        <a14:foregroundMark x1="36500" y1="70000" x2="36500" y2="70000"/>
                        <a14:foregroundMark x1="79500" y1="25500" x2="79500" y2="25500"/>
                        <a14:foregroundMark x1="65000" y1="18500" x2="65000" y2="1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5835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2409093" y="-1692588"/>
            <a:ext cx="1519997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7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 Cape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Voltage Regulator</a:t>
            </a:r>
          </a:p>
          <a:p>
            <a:r>
              <a:rPr lang="en-US" dirty="0" smtClean="0"/>
              <a:t>2 Motor Drivers</a:t>
            </a:r>
          </a:p>
          <a:p>
            <a:r>
              <a:rPr lang="en-US" dirty="0" smtClean="0"/>
              <a:t>2 Quadrature Decoders</a:t>
            </a:r>
          </a:p>
          <a:p>
            <a:r>
              <a:rPr lang="en-US" dirty="0" smtClean="0"/>
              <a:t>1 IMU (gyro + </a:t>
            </a:r>
            <a:r>
              <a:rPr lang="en-US" dirty="0" err="1" smtClean="0"/>
              <a:t>accel</a:t>
            </a:r>
            <a:r>
              <a:rPr lang="en-US" dirty="0" smtClean="0"/>
              <a:t> + mag)</a:t>
            </a:r>
          </a:p>
          <a:p>
            <a:r>
              <a:rPr lang="en-US" dirty="0" smtClean="0"/>
              <a:t>2 buttons</a:t>
            </a:r>
          </a:p>
          <a:p>
            <a:r>
              <a:rPr lang="en-US" dirty="0" smtClean="0"/>
              <a:t>2 indicator LEDs</a:t>
            </a:r>
          </a:p>
          <a:p>
            <a:r>
              <a:rPr lang="en-US" dirty="0" smtClean="0"/>
              <a:t>4 serial ports</a:t>
            </a:r>
          </a:p>
          <a:p>
            <a:pPr lvl="1"/>
            <a:r>
              <a:rPr lang="en-US" dirty="0" smtClean="0"/>
              <a:t>2 UART, i2C, SPI</a:t>
            </a:r>
          </a:p>
          <a:p>
            <a:r>
              <a:rPr lang="en-US" dirty="0" smtClean="0"/>
              <a:t>7 </a:t>
            </a:r>
            <a:r>
              <a:rPr lang="en-US" dirty="0" err="1" smtClean="0"/>
              <a:t>ch</a:t>
            </a:r>
            <a:r>
              <a:rPr lang="en-US" dirty="0" smtClean="0"/>
              <a:t> ADC</a:t>
            </a:r>
          </a:p>
          <a:p>
            <a:r>
              <a:rPr lang="en-US" dirty="0" smtClean="0"/>
              <a:t>DSM RC receiver interface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148" name="Picture 4" descr="https://lh3.googleusercontent.com/DBcp0n2qgef2LF9QFxZSPQvGaWNtF5g_DZwGGf8GxQOz1yQYbOh3Hg-geTxIG1v2dyf-_jponoaJGuq973L8wP-AxnYXrff3iZc4QfFmfv0tOAvdAgroXAWCe76wJbhj8fmndbMi3HNMwbFXP2XeHqIsu8Vd75P7Mzk8HEbmTjJsUkxkuUQawp6UCCqN-xwR1CxRdORzYrGUerfNCNWHxJXO1z8pccgwuv7pre_qcOr5KLVQy_a2AzXLHCe7e3qug7zNceSqGMOnT71gMhIENELTuiAqOfUyRn5GbNqeuv5VmCpnesNgWWILScFhie5bofE8cFxaa3tM30gIVw5GCiFhvQCdk9OFr5hb3MmBYiV2lpFH9ajL_WKfCFOMaM7y4DARLPt_XUgeLCBgOMJ4CIr1hh99P-DTpMgJ-k9BVoMqW0ctCHKoD9ZVUsHzhccZqNXQPHFyafAjb4W0pnzk_ZljAp6yM5kuVuy0KlUZn9alS0yCVxHXpa75e-pXHOzDLgiwZWhXm-US0bUtRnD54n7Nrz2ejRmUtDFgL2hB4wyMx4XQ6sYYQOz1V9OzbzeQyXGID8MBlIUeQhIVo04G0qsP8qWzAp4vr6avlcnXwQ=w735-h551-n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2" b="95826" l="9932" r="97687">
                        <a14:backgroundMark x1="45714" y1="79673" x2="68844" y2="642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52" y="434731"/>
            <a:ext cx="8568244" cy="642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0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IMU – MPU9250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551753"/>
            <a:ext cx="10515600" cy="1625209"/>
          </a:xfrm>
        </p:spPr>
        <p:txBody>
          <a:bodyPr/>
          <a:lstStyle/>
          <a:p>
            <a:r>
              <a:rPr lang="en-US" dirty="0" smtClean="0"/>
              <a:t>Accelerometer, Gyroscope, Magnetometer</a:t>
            </a:r>
          </a:p>
          <a:p>
            <a:r>
              <a:rPr lang="en-US" dirty="0" smtClean="0"/>
              <a:t>Contains data-fusion processor – DMP</a:t>
            </a:r>
          </a:p>
          <a:p>
            <a:r>
              <a:rPr lang="en-US" dirty="0" smtClean="0"/>
              <a:t>DMP interrupts BB at fixed rate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0224" y="1927440"/>
            <a:ext cx="2993752" cy="1877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416965"/>
            <a:ext cx="3690471" cy="28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59564" y="540123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Inter-IC Communications – i2C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4" y="2124348"/>
            <a:ext cx="4369913" cy="227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59" y="1683123"/>
            <a:ext cx="6626258" cy="43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10601" y="284622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Serial </a:t>
            </a:r>
            <a:r>
              <a:rPr lang="en-US" smtClean="0"/>
              <a:t>Peripheral Interface - SPI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13" y="1884563"/>
            <a:ext cx="3070854" cy="24371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57" y="1884563"/>
            <a:ext cx="5550400" cy="3565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13" y="4778690"/>
            <a:ext cx="4071471" cy="1791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4213" y="1427622"/>
            <a:ext cx="1912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Parralel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154213" y="4321749"/>
            <a:ext cx="1912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Serial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66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06082" y="53589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Asynchronous Serial Interface</a:t>
            </a:r>
          </a:p>
          <a:p>
            <a:r>
              <a:rPr lang="en-US" sz="3200" dirty="0" smtClean="0"/>
              <a:t>(Universal </a:t>
            </a:r>
            <a:r>
              <a:rPr lang="en-US" sz="3200" dirty="0"/>
              <a:t>Asynchronous </a:t>
            </a:r>
            <a:r>
              <a:rPr lang="en-US" sz="3200" dirty="0" smtClean="0"/>
              <a:t>Receiver Transmitter)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917" y="2656326"/>
            <a:ext cx="7866530" cy="3508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4917" y="1875223"/>
            <a:ext cx="6895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Separate TX and RX pins, fixed baud rate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164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86" y="806450"/>
            <a:ext cx="4728464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128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Portion of space the robot can occupy.</a:t>
            </a:r>
          </a:p>
          <a:p>
            <a:r>
              <a:rPr lang="en-US" dirty="0" smtClean="0"/>
              <a:t>Reduces robot to a point.</a:t>
            </a:r>
            <a:endParaRPr lang="en-US" dirty="0"/>
          </a:p>
        </p:txBody>
      </p:sp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3043238"/>
            <a:ext cx="71437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7629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Occupancy Grid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 space as a grid of occupied, or free cells</a:t>
            </a:r>
            <a:endParaRPr lang="en-US" dirty="0"/>
          </a:p>
        </p:txBody>
      </p:sp>
      <p:pic>
        <p:nvPicPr>
          <p:cNvPr id="3074" name="Picture 2" descr="mage result for occupancy gri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8" t="22296" r="12115" b="18841"/>
          <a:stretch/>
        </p:blipFill>
        <p:spPr bwMode="auto">
          <a:xfrm>
            <a:off x="838200" y="2503488"/>
            <a:ext cx="5740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ge result for occupancy gr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33" y="2610362"/>
            <a:ext cx="4055533" cy="324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567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visibility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35" y="1825625"/>
            <a:ext cx="6011333" cy="35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267" cy="4351338"/>
          </a:xfrm>
        </p:spPr>
        <p:txBody>
          <a:bodyPr/>
          <a:lstStyle/>
          <a:p>
            <a:r>
              <a:rPr lang="en-US" dirty="0" smtClean="0"/>
              <a:t>Make obstacles in C-space polygons</a:t>
            </a:r>
          </a:p>
          <a:p>
            <a:r>
              <a:rPr lang="en-US" dirty="0" smtClean="0"/>
              <a:t>Set node at each vertex</a:t>
            </a:r>
          </a:p>
          <a:p>
            <a:r>
              <a:rPr lang="en-US" dirty="0" smtClean="0"/>
              <a:t>Set node at start and goal</a:t>
            </a:r>
          </a:p>
          <a:p>
            <a:r>
              <a:rPr lang="en-US" dirty="0" smtClean="0"/>
              <a:t>Edges between nodes based on visibility</a:t>
            </a:r>
          </a:p>
          <a:p>
            <a:r>
              <a:rPr lang="en-US" dirty="0" smtClean="0"/>
              <a:t>Must use collision detection to build edges</a:t>
            </a:r>
          </a:p>
        </p:txBody>
      </p:sp>
    </p:spTree>
    <p:extLst>
      <p:ext uri="{BB962C8B-B14F-4D97-AF65-F5344CB8AC3E}">
        <p14:creationId xmlns:p14="http://schemas.microsoft.com/office/powerpoint/2010/main" val="172609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579"/>
            <a:ext cx="6080175" cy="6641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Cylindrical</a:t>
            </a:r>
            <a:endParaRPr lang="en-US" dirty="0"/>
          </a:p>
        </p:txBody>
      </p:sp>
      <p:pic>
        <p:nvPicPr>
          <p:cNvPr id="7170" name="Picture 2" descr="ttp://hudsonrobotics.com/wp-content/uploads/2014/01/sciclo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38" y="1839234"/>
            <a:ext cx="3921367" cy="42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58" y="2354935"/>
            <a:ext cx="4548533" cy="44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/>
          <a:lstStyle/>
          <a:p>
            <a:r>
              <a:rPr lang="en-US" dirty="0" smtClean="0"/>
              <a:t>Paths are points where distance to the two nearest obstacles are the same</a:t>
            </a:r>
          </a:p>
          <a:p>
            <a:r>
              <a:rPr lang="en-US" dirty="0" smtClean="0"/>
              <a:t>Paths favor moving the robot through the middle of large open spaces</a:t>
            </a:r>
            <a:endParaRPr lang="en-US" dirty="0"/>
          </a:p>
        </p:txBody>
      </p:sp>
      <p:pic>
        <p:nvPicPr>
          <p:cNvPr id="5122" name="Picture 2" descr="mage result for Voronoi graph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86" y="1202268"/>
            <a:ext cx="6358414" cy="440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683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Graph</a:t>
            </a:r>
            <a:endParaRPr lang="en-US" dirty="0"/>
          </a:p>
        </p:txBody>
      </p:sp>
      <p:pic>
        <p:nvPicPr>
          <p:cNvPr id="4" name="Picture 4" descr="mage result for Voronoi graph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8" y="1930401"/>
            <a:ext cx="10959203" cy="442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014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Roadmap (PRM)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1267" cy="4351338"/>
          </a:xfrm>
        </p:spPr>
        <p:txBody>
          <a:bodyPr/>
          <a:lstStyle/>
          <a:p>
            <a:r>
              <a:rPr lang="en-US" dirty="0" smtClean="0"/>
              <a:t>Randomly sample free points in C-space to generate nodes</a:t>
            </a:r>
          </a:p>
          <a:p>
            <a:r>
              <a:rPr lang="en-US" dirty="0" smtClean="0"/>
              <a:t>Connect edges to visible nodes within a horizon</a:t>
            </a:r>
          </a:p>
        </p:txBody>
      </p:sp>
      <p:pic>
        <p:nvPicPr>
          <p:cNvPr id="7170" name="Picture 2" descr="mage result for Probabilistic Roadm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5" t="7721" r="16538" b="11491"/>
          <a:stretch/>
        </p:blipFill>
        <p:spPr bwMode="auto">
          <a:xfrm>
            <a:off x="6925732" y="1690688"/>
            <a:ext cx="4724401" cy="452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ge result for Probabilistic Roadmap plan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833" y="3824102"/>
            <a:ext cx="2726266" cy="248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802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Rapidly Exploring Random Tree (RRT)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84333" cy="4351338"/>
          </a:xfrm>
        </p:spPr>
        <p:txBody>
          <a:bodyPr/>
          <a:lstStyle/>
          <a:p>
            <a:r>
              <a:rPr lang="en-US" dirty="0" smtClean="0"/>
              <a:t>Randomly explore space, biased towards the goal</a:t>
            </a:r>
          </a:p>
          <a:p>
            <a:r>
              <a:rPr lang="en-US" dirty="0" smtClean="0"/>
              <a:t>Tree will eventually fill space efficiently</a:t>
            </a:r>
          </a:p>
          <a:p>
            <a:r>
              <a:rPr lang="en-US" dirty="0" smtClean="0"/>
              <a:t>Can grow from start and goal and stop when trees meet</a:t>
            </a:r>
            <a:endParaRPr lang="en-US" dirty="0"/>
          </a:p>
        </p:txBody>
      </p:sp>
      <p:pic>
        <p:nvPicPr>
          <p:cNvPr id="8196" name="Picture 4" descr="http://www.kuffner.org/james/plan/pics/maze2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8288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695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66" y="587640"/>
            <a:ext cx="5947833" cy="577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Field Planning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83" y="3962400"/>
            <a:ext cx="3594100" cy="85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5694"/>
            <a:ext cx="5130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16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Repulsive Potential for Obstacles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690688"/>
            <a:ext cx="8487833" cy="467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346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Attractive Potential for Goal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1" y="1690688"/>
            <a:ext cx="11067717" cy="41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608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Potential Fields – 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Critical points (where ∇U(q) = 0) are problems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Represent local maxima, minima and saddle points.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Can use a random walk to get out.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Navigation Functions are special potential field constructions with no local minima, only one minimum point for the goal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err="1" smtClean="0"/>
              <a:t>Wavefront</a:t>
            </a:r>
            <a:r>
              <a:rPr lang="en-US" dirty="0" smtClean="0"/>
              <a:t> planner is a simple potential field planner on a grid, is not optimal, but avoids these critical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944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Wavefront</a:t>
            </a:r>
            <a:r>
              <a:rPr lang="en-US" dirty="0" smtClean="0"/>
              <a:t> Planner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obstacles in occupancy grid a value of 1, and goal a value of 2.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79" y="2483574"/>
            <a:ext cx="7403041" cy="41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864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Wavefront</a:t>
            </a:r>
            <a:r>
              <a:rPr lang="en-US" dirty="0" smtClean="0"/>
              <a:t> Planner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with the goal set adjacent cells to +1 and repeat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33" y="2486842"/>
            <a:ext cx="7391400" cy="418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3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621857" cy="4093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10" y="2089353"/>
            <a:ext cx="6713607" cy="3629618"/>
          </a:xfrm>
          <a:prstGeom prst="rect">
            <a:avLst/>
          </a:prstGeom>
        </p:spPr>
      </p:pic>
      <p:pic>
        <p:nvPicPr>
          <p:cNvPr id="6146" name="Picture 2" descr="ttps://scientificservices.eu/item/813/image/minimillcn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292" y="530792"/>
            <a:ext cx="3054587" cy="31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tps://store.zortrax.com/image/cache/catalog/new_carousel/M200_FINAL_U_03_C50_01_A-489x48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593" y="3647914"/>
            <a:ext cx="2941983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Wavefront</a:t>
            </a:r>
            <a:r>
              <a:rPr lang="en-US" dirty="0" smtClean="0"/>
              <a:t> Planner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2291"/>
            <a:ext cx="10515600" cy="4351338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smtClean="0"/>
              <a:t>complete start cell has a number. </a:t>
            </a:r>
          </a:p>
          <a:p>
            <a:r>
              <a:rPr lang="en-US" dirty="0" smtClean="0"/>
              <a:t>only unnavigable areas should be 0.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2360106"/>
            <a:ext cx="7586134" cy="42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371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err="1" smtClean="0"/>
              <a:t>Wavefront</a:t>
            </a:r>
            <a:r>
              <a:rPr lang="en-US" dirty="0" smtClean="0"/>
              <a:t> Planner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Shortest path is found by always moving to a cell with a lower value.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99" y="2387600"/>
            <a:ext cx="7220971" cy="40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856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path - 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1410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Breadth First Search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Depth First Search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A*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Dijkstra’s Algorithm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Greedy search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Dijkstra’s and Greedy are two special cases of A*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22800" y="5740399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…to the chalk board!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893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 A* Movie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4084" y="1690688"/>
            <a:ext cx="498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=-L-</a:t>
            </a:r>
            <a:r>
              <a:rPr lang="en-US" dirty="0" err="1">
                <a:hlinkClick r:id="rId2"/>
              </a:rPr>
              <a:t>WgKMFuhE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391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Probability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Probabilistic Robotics CH2.2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variables can take on any value</a:t>
            </a:r>
          </a:p>
          <a:p>
            <a:r>
              <a:rPr lang="en-US" dirty="0" smtClean="0"/>
              <a:t>Variables can be discrete i.e. coin toss (</a:t>
            </a:r>
            <a:r>
              <a:rPr lang="en-US" dirty="0" err="1" smtClean="0"/>
              <a:t>heads|tails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Variables can be continuous i.e. range finder measurement in meters</a:t>
            </a:r>
          </a:p>
          <a:p>
            <a:r>
              <a:rPr lang="en-US" dirty="0" smtClean="0"/>
              <a:t>The probability a random variable has a certain value is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 -&gt; coin toss: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4136761"/>
            <a:ext cx="18415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5372100"/>
            <a:ext cx="6680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Density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Probabilities of discrete variables sum to one:</a:t>
            </a:r>
            <a:endParaRPr lang="en-US" dirty="0"/>
          </a:p>
          <a:p>
            <a:r>
              <a:rPr lang="en-US" dirty="0" smtClean="0"/>
              <a:t>Probabilities of continuous variables are a probability density function whose integral over all values is </a:t>
            </a:r>
          </a:p>
          <a:p>
            <a:r>
              <a:rPr lang="en-US" dirty="0" smtClean="0"/>
              <a:t>Common P.D.F. is the Gaussian or Normal distribution with mean     and variance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commonly write this specifying the variable, mean and variance: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866" y="1825625"/>
            <a:ext cx="2197099" cy="636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255" y="3391477"/>
            <a:ext cx="203200" cy="241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908" y="3968138"/>
            <a:ext cx="7518400" cy="1130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755" y="5791200"/>
            <a:ext cx="2197100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556" y="2811436"/>
            <a:ext cx="1818597" cy="3857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2749" y="3637938"/>
            <a:ext cx="330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joint probability of 2 variables is</a:t>
            </a:r>
          </a:p>
          <a:p>
            <a:r>
              <a:rPr lang="en-US" dirty="0" smtClean="0"/>
              <a:t>If these are independent</a:t>
            </a:r>
          </a:p>
          <a:p>
            <a:r>
              <a:rPr lang="en-US" dirty="0"/>
              <a:t>C</a:t>
            </a:r>
            <a:r>
              <a:rPr lang="en-US" dirty="0" smtClean="0"/>
              <a:t>onditional probability: probability of one variable given known value of another variable</a:t>
            </a:r>
          </a:p>
          <a:p>
            <a:endParaRPr lang="en-US" dirty="0"/>
          </a:p>
          <a:p>
            <a:r>
              <a:rPr lang="en-US" dirty="0" smtClean="0"/>
              <a:t>If two variable are independent, </a:t>
            </a:r>
          </a:p>
          <a:p>
            <a:r>
              <a:rPr lang="en-US" dirty="0" smtClean="0"/>
              <a:t>Chain rule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239" y="1855605"/>
            <a:ext cx="4356100" cy="36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02" y="2373832"/>
            <a:ext cx="2768600" cy="36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11" y="3757170"/>
            <a:ext cx="4127500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690" y="5228321"/>
            <a:ext cx="5118100" cy="36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661" y="4260407"/>
            <a:ext cx="2057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776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Bayes rule allows us to infer the conditional probability of A given B, based on the inverse conditional probability of B given A, and the independent probabilities of A and B.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79" y="4001294"/>
            <a:ext cx="7059056" cy="12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33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i="1" dirty="0" smtClean="0"/>
              <a:t>A</a:t>
            </a:r>
            <a:r>
              <a:rPr lang="en-US" dirty="0" smtClean="0"/>
              <a:t> is a quantity we would like to infer from data </a:t>
            </a:r>
            <a:r>
              <a:rPr lang="en-US" i="1" dirty="0" smtClean="0"/>
              <a:t>B</a:t>
            </a:r>
            <a:r>
              <a:rPr lang="en-US" dirty="0"/>
              <a:t>:</a:t>
            </a:r>
            <a:endParaRPr lang="en-US" dirty="0" smtClean="0"/>
          </a:p>
          <a:p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)</a:t>
            </a:r>
            <a:r>
              <a:rPr lang="en-US" i="1" dirty="0" smtClean="0"/>
              <a:t> </a:t>
            </a:r>
            <a:r>
              <a:rPr lang="en-US" dirty="0" smtClean="0"/>
              <a:t>is the </a:t>
            </a:r>
            <a:r>
              <a:rPr lang="en-US" i="1" dirty="0" smtClean="0"/>
              <a:t>prior </a:t>
            </a:r>
            <a:r>
              <a:rPr lang="en-US" dirty="0" smtClean="0"/>
              <a:t>probability of A</a:t>
            </a:r>
            <a:endParaRPr lang="en-US" i="1" dirty="0"/>
          </a:p>
          <a:p>
            <a:r>
              <a:rPr lang="en-US" i="1" dirty="0"/>
              <a:t>p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|</a:t>
            </a:r>
            <a:r>
              <a:rPr lang="en-US" i="1" dirty="0" smtClean="0"/>
              <a:t>B</a:t>
            </a:r>
            <a:r>
              <a:rPr lang="en-US" dirty="0" smtClean="0"/>
              <a:t>) is the </a:t>
            </a:r>
            <a:r>
              <a:rPr lang="en-US" i="1" dirty="0" smtClean="0"/>
              <a:t>posterior</a:t>
            </a:r>
            <a:r>
              <a:rPr lang="en-US" dirty="0" smtClean="0"/>
              <a:t> probability after taking data </a:t>
            </a:r>
            <a:r>
              <a:rPr lang="en-US" i="1" dirty="0" smtClean="0"/>
              <a:t>B</a:t>
            </a:r>
            <a:r>
              <a:rPr lang="en-US" dirty="0" smtClean="0"/>
              <a:t> into account</a:t>
            </a:r>
            <a:endParaRPr lang="en-US" i="1" dirty="0" smtClean="0"/>
          </a:p>
          <a:p>
            <a:r>
              <a:rPr lang="en-US" i="1" dirty="0"/>
              <a:t>p</a:t>
            </a:r>
            <a:r>
              <a:rPr lang="en-US" dirty="0" smtClean="0"/>
              <a:t>(</a:t>
            </a:r>
            <a:r>
              <a:rPr lang="en-US" i="1" dirty="0" smtClean="0"/>
              <a:t>B</a:t>
            </a:r>
            <a:r>
              <a:rPr lang="en-US" dirty="0" smtClean="0"/>
              <a:t>|</a:t>
            </a:r>
            <a:r>
              <a:rPr lang="en-US" i="1" dirty="0" smtClean="0"/>
              <a:t>A</a:t>
            </a:r>
            <a:r>
              <a:rPr lang="en-US" dirty="0" smtClean="0"/>
              <a:t>) is the </a:t>
            </a:r>
            <a:r>
              <a:rPr lang="en-US" i="1" dirty="0" smtClean="0"/>
              <a:t>likelihood </a:t>
            </a:r>
            <a:r>
              <a:rPr lang="en-US" dirty="0" smtClean="0"/>
              <a:t>of the data given the hypothesis</a:t>
            </a:r>
            <a:endParaRPr lang="en-US" i="1" dirty="0" smtClean="0"/>
          </a:p>
          <a:p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B</a:t>
            </a:r>
            <a:r>
              <a:rPr lang="en-US" dirty="0" smtClean="0"/>
              <a:t>)</a:t>
            </a:r>
            <a:r>
              <a:rPr lang="en-US" i="1" dirty="0" smtClean="0"/>
              <a:t> </a:t>
            </a:r>
            <a:r>
              <a:rPr lang="en-US" dirty="0" smtClean="0"/>
              <a:t>is the </a:t>
            </a:r>
            <a:r>
              <a:rPr lang="en-US" i="1" dirty="0" smtClean="0"/>
              <a:t>prior</a:t>
            </a:r>
            <a:r>
              <a:rPr lang="en-US" dirty="0" smtClean="0"/>
              <a:t> probability of the data and effectively normalizes the posterior to one.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1825625"/>
            <a:ext cx="4000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6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Servo Motors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#2.1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4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Bayes’ Rule so useful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46770"/>
            <a:ext cx="10515600" cy="3492501"/>
          </a:xfrm>
        </p:spPr>
        <p:txBody>
          <a:bodyPr>
            <a:normAutofit/>
          </a:bodyPr>
          <a:lstStyle/>
          <a:p>
            <a:pPr lvl="0"/>
            <a:r>
              <a:rPr lang="en-US" altLang="en-US" dirty="0" smtClean="0"/>
              <a:t>Diagnostic </a:t>
            </a:r>
            <a:r>
              <a:rPr lang="en-US" altLang="en-US" dirty="0"/>
              <a:t>evidence </a:t>
            </a:r>
            <a:r>
              <a:rPr lang="en-US" altLang="en-US" i="1" dirty="0" smtClean="0"/>
              <a:t>p</a:t>
            </a:r>
            <a:r>
              <a:rPr lang="en-US" altLang="en-US" dirty="0" smtClean="0"/>
              <a:t>(</a:t>
            </a:r>
            <a:r>
              <a:rPr lang="en-US" altLang="en-US" i="1" dirty="0" smtClean="0"/>
              <a:t>disease </a:t>
            </a:r>
            <a:r>
              <a:rPr lang="en-US" altLang="en-US" i="1" dirty="0"/>
              <a:t>| symptom</a:t>
            </a:r>
            <a:r>
              <a:rPr lang="en-US" altLang="en-US" dirty="0"/>
              <a:t>)</a:t>
            </a:r>
            <a:r>
              <a:rPr lang="en-US" altLang="en-US" i="1" dirty="0"/>
              <a:t> </a:t>
            </a:r>
            <a:r>
              <a:rPr lang="en-US" altLang="en-US" dirty="0"/>
              <a:t>is </a:t>
            </a:r>
            <a:r>
              <a:rPr lang="en-US" altLang="en-US" dirty="0" smtClean="0"/>
              <a:t>often hard to get but what you want to know.</a:t>
            </a:r>
          </a:p>
          <a:p>
            <a:r>
              <a:rPr lang="en-US" dirty="0"/>
              <a:t>Causal evidence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symptom </a:t>
            </a:r>
            <a:r>
              <a:rPr lang="en-US" dirty="0"/>
              <a:t>| </a:t>
            </a:r>
            <a:r>
              <a:rPr lang="en-US" i="1" dirty="0"/>
              <a:t>disease</a:t>
            </a:r>
            <a:r>
              <a:rPr lang="en-US" dirty="0"/>
              <a:t>) is often easier to get. </a:t>
            </a:r>
            <a:endParaRPr lang="en-US" dirty="0"/>
          </a:p>
          <a:p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disease</a:t>
            </a:r>
            <a:r>
              <a:rPr lang="en-US" dirty="0"/>
              <a:t>) is easy to </a:t>
            </a:r>
            <a:r>
              <a:rPr lang="en-US" dirty="0" smtClean="0"/>
              <a:t>get</a:t>
            </a:r>
            <a:endParaRPr lang="en-US" dirty="0"/>
          </a:p>
          <a:p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symptom</a:t>
            </a:r>
            <a:r>
              <a:rPr lang="en-US" dirty="0"/>
              <a:t>) is just a </a:t>
            </a:r>
            <a:r>
              <a:rPr lang="en-US" dirty="0" smtClean="0"/>
              <a:t>normalizer</a:t>
            </a:r>
            <a:endParaRPr lang="en-US" alt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1825625"/>
            <a:ext cx="4000500" cy="723900"/>
          </a:xfrm>
          <a:prstGeom prst="rect">
            <a:avLst/>
          </a:prstGeom>
        </p:spPr>
      </p:pic>
      <p:pic>
        <p:nvPicPr>
          <p:cNvPr id="1026" name="Picture 2" descr="age12image29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5257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3486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Door Sensor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robot has a noisy discrete sensor for detecting if a door is open or closed.</a:t>
            </a:r>
          </a:p>
          <a:p>
            <a:r>
              <a:rPr lang="en-US" dirty="0" smtClean="0"/>
              <a:t>If the door is open, </a:t>
            </a:r>
            <a:r>
              <a:rPr lang="en-US" dirty="0"/>
              <a:t>then 70% of the time the </a:t>
            </a:r>
            <a:r>
              <a:rPr lang="en-US" dirty="0" smtClean="0"/>
              <a:t>sensor reads HIGH. </a:t>
            </a:r>
            <a:r>
              <a:rPr lang="en-US" dirty="0"/>
              <a:t>But 30% of the time it </a:t>
            </a:r>
            <a:r>
              <a:rPr lang="en-US" dirty="0" smtClean="0"/>
              <a:t>reads LOW.</a:t>
            </a:r>
          </a:p>
          <a:p>
            <a:r>
              <a:rPr lang="en-US" dirty="0" smtClean="0"/>
              <a:t>If </a:t>
            </a:r>
            <a:r>
              <a:rPr lang="en-US" dirty="0"/>
              <a:t>the </a:t>
            </a:r>
            <a:r>
              <a:rPr lang="en-US" dirty="0" smtClean="0"/>
              <a:t>door is closed, </a:t>
            </a:r>
            <a:r>
              <a:rPr lang="en-US" dirty="0"/>
              <a:t>then 90% of the time the </a:t>
            </a:r>
            <a:r>
              <a:rPr lang="en-US" dirty="0" smtClean="0"/>
              <a:t>sensor reads LOW. </a:t>
            </a:r>
            <a:r>
              <a:rPr lang="en-US" dirty="0"/>
              <a:t>But 10% of the time it </a:t>
            </a:r>
            <a:r>
              <a:rPr lang="en-US" dirty="0" smtClean="0"/>
              <a:t>reads HIGH.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14" y="4001294"/>
            <a:ext cx="4279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789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Door Sensor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sensor gives you 5 consecutive measurements: </a:t>
            </a:r>
          </a:p>
          <a:p>
            <a:pPr lvl="1"/>
            <a:r>
              <a:rPr lang="en-US" dirty="0" smtClean="0"/>
              <a:t>HIGH, LOW, HIGH, LOW, HIGH</a:t>
            </a:r>
          </a:p>
          <a:p>
            <a:r>
              <a:rPr lang="en-US" dirty="0" smtClean="0"/>
              <a:t>What do you conclude?</a:t>
            </a:r>
          </a:p>
          <a:p>
            <a:pPr lvl="1"/>
            <a:r>
              <a:rPr lang="en-US" dirty="0" smtClean="0"/>
              <a:t>1. The sensor is worthless</a:t>
            </a:r>
          </a:p>
          <a:p>
            <a:pPr lvl="1"/>
            <a:r>
              <a:rPr lang="en-US" dirty="0" smtClean="0"/>
              <a:t>2. It is likely the door is closed</a:t>
            </a:r>
          </a:p>
          <a:p>
            <a:pPr lvl="1"/>
            <a:r>
              <a:rPr lang="en-US" dirty="0" smtClean="0"/>
              <a:t>3. It is slightly more likely than not door is closed</a:t>
            </a:r>
          </a:p>
          <a:p>
            <a:pPr lvl="1"/>
            <a:r>
              <a:rPr lang="en-US" dirty="0" smtClean="0"/>
              <a:t>4. It is much more likely that the door is closed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905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Door Sensor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7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have these pieces of information: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12371" y="2465614"/>
            <a:ext cx="5110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H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|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O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) = 0.7</a:t>
            </a:r>
          </a:p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L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|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O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) = 0.3</a:t>
            </a:r>
          </a:p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H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|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C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) = 0.1</a:t>
            </a:r>
          </a:p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L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|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C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) = 0.9</a:t>
            </a:r>
          </a:p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O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)   = 0.5</a:t>
            </a:r>
          </a:p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de-DE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de-DE" sz="2800" i="1" dirty="0" smtClean="0">
                <a:latin typeface="Andale Mono" charset="0"/>
                <a:ea typeface="Andale Mono" charset="0"/>
                <a:cs typeface="Andale Mono" charset="0"/>
              </a:rPr>
              <a:t>C</a:t>
            </a:r>
            <a:r>
              <a:rPr lang="de-DE" sz="2800" dirty="0" smtClean="0">
                <a:latin typeface="Andale Mono" charset="0"/>
                <a:ea typeface="Andale Mono" charset="0"/>
                <a:cs typeface="Andale Mono" charset="0"/>
              </a:rPr>
              <a:t>)   = 0.5</a:t>
            </a:r>
            <a:endParaRPr lang="en-US" sz="28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4700" y="1172952"/>
            <a:ext cx="4229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is the probability your sensor would read </a:t>
            </a:r>
          </a:p>
          <a:p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HLHLH </a:t>
            </a:r>
          </a:p>
          <a:p>
            <a:r>
              <a:rPr lang="en-US" sz="2800" dirty="0" smtClean="0"/>
              <a:t>if the door is open?</a:t>
            </a:r>
          </a:p>
          <a:p>
            <a:endParaRPr lang="en-US" sz="2800" dirty="0"/>
          </a:p>
          <a:p>
            <a:r>
              <a:rPr lang="en-US" sz="2800" dirty="0" smtClean="0"/>
              <a:t>What is the probability your sensor would read </a:t>
            </a:r>
          </a:p>
          <a:p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HLHLH </a:t>
            </a:r>
          </a:p>
          <a:p>
            <a:r>
              <a:rPr lang="en-US" sz="2800" dirty="0" smtClean="0"/>
              <a:t>if the door is closed?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85947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Door Sensor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7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have these pieces of information: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12371" y="2465614"/>
            <a:ext cx="5110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H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|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O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) = 0.7</a:t>
            </a:r>
          </a:p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L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|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O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) = 0.3</a:t>
            </a:r>
          </a:p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H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|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C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) = 0.1</a:t>
            </a:r>
          </a:p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L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|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C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) = 0.9</a:t>
            </a:r>
          </a:p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O</a:t>
            </a:r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)   = 0.5</a:t>
            </a:r>
          </a:p>
          <a:p>
            <a:r>
              <a:rPr lang="en-US" sz="2800" i="1" dirty="0">
                <a:latin typeface="Andale Mono" charset="0"/>
                <a:ea typeface="Andale Mono" charset="0"/>
                <a:cs typeface="Andale Mono" charset="0"/>
              </a:rPr>
              <a:t>p</a:t>
            </a:r>
            <a:r>
              <a:rPr lang="de-DE" sz="2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de-DE" sz="2800" i="1" dirty="0" smtClean="0">
                <a:latin typeface="Andale Mono" charset="0"/>
                <a:ea typeface="Andale Mono" charset="0"/>
                <a:cs typeface="Andale Mono" charset="0"/>
              </a:rPr>
              <a:t>C</a:t>
            </a:r>
            <a:r>
              <a:rPr lang="de-DE" sz="2800" dirty="0" smtClean="0">
                <a:latin typeface="Andale Mono" charset="0"/>
                <a:ea typeface="Andale Mono" charset="0"/>
                <a:cs typeface="Andale Mono" charset="0"/>
              </a:rPr>
              <a:t>)   = 0.5</a:t>
            </a:r>
            <a:endParaRPr lang="en-US" sz="28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4700" y="1172952"/>
            <a:ext cx="4229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is the probability your sensor would read </a:t>
            </a:r>
          </a:p>
          <a:p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HLHLH </a:t>
            </a:r>
          </a:p>
          <a:p>
            <a:r>
              <a:rPr lang="en-US" sz="2800" dirty="0" smtClean="0"/>
              <a:t>if the door is open?</a:t>
            </a:r>
          </a:p>
          <a:p>
            <a:endParaRPr lang="en-US" sz="2800" dirty="0"/>
          </a:p>
          <a:p>
            <a:r>
              <a:rPr lang="en-US" sz="2800" dirty="0" smtClean="0"/>
              <a:t>What is the probability your sensor would read </a:t>
            </a:r>
          </a:p>
          <a:p>
            <a:r>
              <a:rPr lang="en-US" sz="2800" i="1" dirty="0" smtClean="0">
                <a:latin typeface="Andale Mono" charset="0"/>
                <a:ea typeface="Andale Mono" charset="0"/>
                <a:cs typeface="Andale Mono" charset="0"/>
              </a:rPr>
              <a:t>HLHLH </a:t>
            </a:r>
          </a:p>
          <a:p>
            <a:r>
              <a:rPr lang="en-US" sz="2800" dirty="0" smtClean="0"/>
              <a:t>if the door is closed?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495908" y="5535598"/>
            <a:ext cx="820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HLHLH</a:t>
            </a:r>
            <a:r>
              <a:rPr lang="en-US" sz="2400" dirty="0"/>
              <a:t>|</a:t>
            </a:r>
            <a:r>
              <a:rPr lang="en-US" sz="2400" i="1" dirty="0"/>
              <a:t>O</a:t>
            </a:r>
            <a:r>
              <a:rPr lang="en-US" sz="2400" dirty="0"/>
              <a:t>) = 0.7 * 0.3 * 0.7 *0.3 * 0.7 = 0.03087</a:t>
            </a:r>
          </a:p>
          <a:p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HLHLH</a:t>
            </a:r>
            <a:r>
              <a:rPr lang="en-US" sz="2400" dirty="0"/>
              <a:t>|</a:t>
            </a:r>
            <a:r>
              <a:rPr lang="en-US" sz="2400" i="1" dirty="0"/>
              <a:t>C</a:t>
            </a:r>
            <a:r>
              <a:rPr lang="en-US" sz="2400" dirty="0"/>
              <a:t>) = 0.1 * 0.9 * 0.1 * 0.9 * 0.1 = 0.00081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47267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Door Sensor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</a:t>
            </a:r>
            <a:r>
              <a:rPr lang="en-US" i="1" dirty="0" smtClean="0">
                <a:latin typeface="Andale Mono" charset="0"/>
                <a:ea typeface="Andale Mono" charset="0"/>
                <a:cs typeface="Andale Mono" charset="0"/>
              </a:rPr>
              <a:t>S</a:t>
            </a:r>
            <a:r>
              <a:rPr lang="en-US" dirty="0" smtClean="0"/>
              <a:t> equal the sensor sequence </a:t>
            </a:r>
            <a:r>
              <a:rPr lang="en-US" i="1" dirty="0" smtClean="0">
                <a:latin typeface="Andale Mono" charset="0"/>
                <a:ea typeface="Andale Mono" charset="0"/>
                <a:cs typeface="Andale Mono" charset="0"/>
              </a:rPr>
              <a:t>HLHLH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What is the probability of the door being open given the sequence </a:t>
            </a:r>
            <a:r>
              <a:rPr lang="en-US" i="1" dirty="0" smtClean="0">
                <a:latin typeface="Andale Mono" charset="0"/>
                <a:ea typeface="Andale Mono" charset="0"/>
                <a:cs typeface="Andale Mono" charset="0"/>
              </a:rPr>
              <a:t>S p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i="1" dirty="0">
                <a:latin typeface="Andale Mono" charset="0"/>
                <a:ea typeface="Andale Mono" charset="0"/>
                <a:cs typeface="Andale Mono" charset="0"/>
              </a:rPr>
              <a:t>O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|</a:t>
            </a:r>
            <a:r>
              <a:rPr lang="en-US" i="1" dirty="0" smtClean="0">
                <a:latin typeface="Andale Mono" charset="0"/>
                <a:ea typeface="Andale Mono" charset="0"/>
                <a:cs typeface="Andale Mono" charset="0"/>
              </a:rPr>
              <a:t>S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)?</a:t>
            </a: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84563"/>
            <a:ext cx="106299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807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Conditional Probability to make a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robot poses x</a:t>
            </a:r>
            <a:r>
              <a:rPr lang="en-US" baseline="-25000" dirty="0" smtClean="0"/>
              <a:t>1:t</a:t>
            </a:r>
            <a:r>
              <a:rPr lang="en-US" dirty="0" smtClean="0"/>
              <a:t> and laser rangefinder measurements z</a:t>
            </a:r>
            <a:r>
              <a:rPr lang="en-US" baseline="-25000" dirty="0" smtClean="0"/>
              <a:t>1:t </a:t>
            </a:r>
            <a:r>
              <a:rPr lang="en-US" dirty="0" smtClean="0"/>
              <a:t>infer a map of the environment</a:t>
            </a:r>
          </a:p>
          <a:p>
            <a:r>
              <a:rPr lang="en-US" dirty="0" smtClean="0"/>
              <a:t>Expressed probabilistically as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Double circle is known variable</a:t>
            </a:r>
          </a:p>
          <a:p>
            <a:r>
              <a:rPr lang="en-US" dirty="0" smtClean="0"/>
              <a:t>Arrow indicate generation</a:t>
            </a:r>
          </a:p>
          <a:p>
            <a:r>
              <a:rPr lang="en-US" dirty="0" smtClean="0"/>
              <a:t>Single circle is latent variable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024" y="2758815"/>
            <a:ext cx="20574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88" y="3405253"/>
            <a:ext cx="4800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59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Occupancy Grid Mapping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98" y="2075618"/>
            <a:ext cx="2324100" cy="3683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7020498" cy="4351338"/>
          </a:xfrm>
        </p:spPr>
        <p:txBody>
          <a:bodyPr/>
          <a:lstStyle/>
          <a:p>
            <a:r>
              <a:rPr lang="en-US" dirty="0" smtClean="0"/>
              <a:t>Map is a M x N matrix of cells</a:t>
            </a:r>
          </a:p>
          <a:p>
            <a:r>
              <a:rPr lang="en-US" dirty="0" smtClean="0"/>
              <a:t>Cell is either occupied or unoccupied</a:t>
            </a:r>
          </a:p>
          <a:p>
            <a:r>
              <a:rPr lang="en-US" dirty="0" smtClean="0"/>
              <a:t>Probability p(m</a:t>
            </a:r>
            <a:r>
              <a:rPr lang="en-US" baseline="-25000" dirty="0" smtClean="0"/>
              <a:t>i</a:t>
            </a:r>
            <a:r>
              <a:rPr lang="en-US" dirty="0" smtClean="0"/>
              <a:t>) is probability cell is occupied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Map can be inferred from a Bayes filter with a static state </a:t>
            </a:r>
          </a:p>
        </p:txBody>
      </p: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98" y="2858256"/>
            <a:ext cx="3340100" cy="356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96" y="3505994"/>
            <a:ext cx="6743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1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Odds Ratio &amp; Log Odds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is binary </a:t>
            </a:r>
            <a:r>
              <a:rPr lang="en-US" dirty="0" smtClean="0"/>
              <a:t>state </a:t>
            </a:r>
            <a:r>
              <a:rPr lang="en-US" i="1" dirty="0" err="1" smtClean="0"/>
              <a:t>occ</a:t>
            </a:r>
            <a:r>
              <a:rPr lang="en-US" i="1" dirty="0" smtClean="0"/>
              <a:t>(</a:t>
            </a:r>
            <a:r>
              <a:rPr lang="en-US" i="1" dirty="0" err="1" smtClean="0"/>
              <a:t>i,j</a:t>
            </a:r>
            <a:r>
              <a:rPr lang="en-US" i="1" dirty="0" smtClean="0"/>
              <a:t>) </a:t>
            </a:r>
            <a:r>
              <a:rPr lang="en-US" dirty="0" smtClean="0"/>
              <a:t>and </a:t>
            </a:r>
            <a:r>
              <a:rPr lang="en-US" i="1" dirty="0"/>
              <a:t>B</a:t>
            </a:r>
            <a:r>
              <a:rPr lang="en-US" dirty="0"/>
              <a:t> is sensor </a:t>
            </a:r>
            <a:r>
              <a:rPr lang="en-US" dirty="0" smtClean="0"/>
              <a:t>reading</a:t>
            </a:r>
          </a:p>
          <a:p>
            <a:r>
              <a:rPr lang="en-US" b="1" dirty="0" smtClean="0"/>
              <a:t>Probability</a:t>
            </a:r>
            <a:r>
              <a:rPr lang="en-US" dirty="0" smtClean="0"/>
              <a:t> a cell is occupied </a:t>
            </a:r>
            <a:r>
              <a:rPr lang="en-US" i="1" dirty="0" smtClean="0"/>
              <a:t>p(</a:t>
            </a:r>
            <a:r>
              <a:rPr lang="en-US" i="1" dirty="0" err="1" smtClean="0"/>
              <a:t>occ</a:t>
            </a:r>
            <a:r>
              <a:rPr lang="en-US" i="1" dirty="0" smtClean="0"/>
              <a:t>(</a:t>
            </a:r>
            <a:r>
              <a:rPr lang="en-US" i="1" dirty="0" err="1"/>
              <a:t>i</a:t>
            </a:r>
            <a:r>
              <a:rPr lang="en-US" i="1" dirty="0" err="1" smtClean="0"/>
              <a:t>,j</a:t>
            </a:r>
            <a:r>
              <a:rPr lang="en-US" i="1" dirty="0" smtClean="0"/>
              <a:t>)) </a:t>
            </a:r>
            <a:r>
              <a:rPr lang="en-US" dirty="0" smtClean="0"/>
              <a:t>= </a:t>
            </a:r>
            <a:r>
              <a:rPr lang="en-US" i="1" dirty="0" smtClean="0"/>
              <a:t>p(A)</a:t>
            </a:r>
            <a:r>
              <a:rPr lang="en-US" dirty="0" smtClean="0"/>
              <a:t> has range [0,1]</a:t>
            </a:r>
            <a:endParaRPr lang="en-US" dirty="0"/>
          </a:p>
          <a:p>
            <a:r>
              <a:rPr lang="en-US" dirty="0" smtClean="0"/>
              <a:t>Probability a cell is free </a:t>
            </a:r>
            <a:r>
              <a:rPr lang="en-US" i="1" dirty="0" smtClean="0"/>
              <a:t>p(¬A)</a:t>
            </a:r>
            <a:endParaRPr lang="en-US" i="1" dirty="0"/>
          </a:p>
          <a:p>
            <a:r>
              <a:rPr lang="en-US" b="1" dirty="0" smtClean="0"/>
              <a:t>Odds</a:t>
            </a:r>
            <a:r>
              <a:rPr lang="en-US" dirty="0" smtClean="0"/>
              <a:t> of being occupied </a:t>
            </a:r>
            <a:r>
              <a:rPr lang="en-US" i="1" dirty="0" smtClean="0"/>
              <a:t>o(</a:t>
            </a:r>
            <a:r>
              <a:rPr lang="en-US" i="1" dirty="0" err="1" smtClean="0"/>
              <a:t>occ</a:t>
            </a:r>
            <a:r>
              <a:rPr lang="en-US" i="1" dirty="0" smtClean="0"/>
              <a:t>(</a:t>
            </a:r>
            <a:r>
              <a:rPr lang="en-US" i="1" dirty="0" err="1" smtClean="0"/>
              <a:t>i,j</a:t>
            </a:r>
            <a:r>
              <a:rPr lang="en-US" i="1" dirty="0" smtClean="0"/>
              <a:t>)) </a:t>
            </a:r>
            <a:r>
              <a:rPr lang="en-US" dirty="0" smtClean="0"/>
              <a:t>= </a:t>
            </a:r>
            <a:r>
              <a:rPr lang="en-US" i="1" dirty="0" smtClean="0"/>
              <a:t>p(A)/</a:t>
            </a:r>
            <a:r>
              <a:rPr lang="en-US" i="1" dirty="0"/>
              <a:t>p(¬A</a:t>
            </a:r>
            <a:r>
              <a:rPr lang="en-US" i="1" dirty="0" smtClean="0"/>
              <a:t>)</a:t>
            </a:r>
            <a:r>
              <a:rPr lang="en-US" dirty="0" smtClean="0"/>
              <a:t> has range [0,∞]</a:t>
            </a:r>
          </a:p>
          <a:p>
            <a:r>
              <a:rPr lang="en-US" b="1" dirty="0" smtClean="0"/>
              <a:t>Log odds </a:t>
            </a:r>
            <a:r>
              <a:rPr lang="en-US" dirty="0" smtClean="0"/>
              <a:t>log </a:t>
            </a:r>
            <a:r>
              <a:rPr lang="en-US" i="1" dirty="0" smtClean="0"/>
              <a:t>o(</a:t>
            </a:r>
            <a:r>
              <a:rPr lang="en-US" i="1" dirty="0" err="1" smtClean="0"/>
              <a:t>occ</a:t>
            </a:r>
            <a:r>
              <a:rPr lang="en-US" i="1" dirty="0" smtClean="0"/>
              <a:t>(</a:t>
            </a:r>
            <a:r>
              <a:rPr lang="en-US" i="1" dirty="0" err="1" smtClean="0"/>
              <a:t>i,j</a:t>
            </a:r>
            <a:r>
              <a:rPr lang="en-US" i="1" dirty="0" smtClean="0"/>
              <a:t>)) </a:t>
            </a:r>
            <a:r>
              <a:rPr lang="en-US" dirty="0" smtClean="0"/>
              <a:t>has range [-∞,</a:t>
            </a:r>
            <a:r>
              <a:rPr lang="en-US" dirty="0"/>
              <a:t>∞</a:t>
            </a:r>
            <a:r>
              <a:rPr lang="en-US" dirty="0" smtClean="0"/>
              <a:t>]</a:t>
            </a:r>
          </a:p>
          <a:p>
            <a:r>
              <a:rPr lang="en-US" dirty="0" smtClean="0"/>
              <a:t>Each cell </a:t>
            </a:r>
            <a:r>
              <a:rPr lang="en-US" i="1" dirty="0" smtClean="0"/>
              <a:t>C(</a:t>
            </a:r>
            <a:r>
              <a:rPr lang="en-US" i="1" dirty="0" err="1" smtClean="0"/>
              <a:t>i,j</a:t>
            </a:r>
            <a:r>
              <a:rPr lang="en-US" i="1" dirty="0" smtClean="0"/>
              <a:t>) </a:t>
            </a:r>
            <a:r>
              <a:rPr lang="en-US" dirty="0" smtClean="0"/>
              <a:t>holds the value of </a:t>
            </a:r>
            <a:r>
              <a:rPr lang="en-US" dirty="0"/>
              <a:t>log </a:t>
            </a:r>
            <a:r>
              <a:rPr lang="en-US" i="1" dirty="0"/>
              <a:t>o(</a:t>
            </a:r>
            <a:r>
              <a:rPr lang="en-US" i="1" dirty="0" err="1"/>
              <a:t>occ</a:t>
            </a:r>
            <a:r>
              <a:rPr lang="en-US" i="1" dirty="0"/>
              <a:t>(</a:t>
            </a:r>
            <a:r>
              <a:rPr lang="en-US" i="1" dirty="0" err="1"/>
              <a:t>i,j</a:t>
            </a:r>
            <a:r>
              <a:rPr lang="en-US" i="1" dirty="0"/>
              <a:t>)) </a:t>
            </a:r>
            <a:endParaRPr lang="en-US" i="1" dirty="0" smtClean="0"/>
          </a:p>
          <a:p>
            <a:r>
              <a:rPr lang="en-US" i="1" dirty="0"/>
              <a:t>C(</a:t>
            </a:r>
            <a:r>
              <a:rPr lang="en-US" i="1" dirty="0" err="1"/>
              <a:t>i,j</a:t>
            </a:r>
            <a:r>
              <a:rPr lang="en-US" i="1" dirty="0" smtClean="0"/>
              <a:t>) </a:t>
            </a:r>
            <a:r>
              <a:rPr lang="en-US" dirty="0" smtClean="0"/>
              <a:t>=</a:t>
            </a:r>
            <a:r>
              <a:rPr lang="en-US" i="1" dirty="0" smtClean="0"/>
              <a:t> </a:t>
            </a:r>
            <a:r>
              <a:rPr lang="en-US" dirty="0" smtClean="0"/>
              <a:t>0</a:t>
            </a:r>
            <a:r>
              <a:rPr lang="en-US" i="1" dirty="0" smtClean="0"/>
              <a:t> </a:t>
            </a:r>
            <a:r>
              <a:rPr lang="en-US" dirty="0" smtClean="0"/>
              <a:t>corresponds to </a:t>
            </a:r>
            <a:r>
              <a:rPr lang="en-US" i="1" dirty="0"/>
              <a:t>p(</a:t>
            </a:r>
            <a:r>
              <a:rPr lang="en-US" i="1" dirty="0" err="1"/>
              <a:t>occ</a:t>
            </a:r>
            <a:r>
              <a:rPr lang="en-US" i="1" dirty="0"/>
              <a:t>(</a:t>
            </a:r>
            <a:r>
              <a:rPr lang="en-US" i="1" dirty="0" err="1"/>
              <a:t>i,j</a:t>
            </a:r>
            <a:r>
              <a:rPr lang="en-US" i="1" dirty="0"/>
              <a:t>)) </a:t>
            </a:r>
            <a:r>
              <a:rPr lang="en-US" dirty="0" smtClean="0"/>
              <a:t>= 0.5</a:t>
            </a:r>
          </a:p>
        </p:txBody>
      </p:sp>
    </p:spTree>
    <p:extLst>
      <p:ext uri="{BB962C8B-B14F-4D97-AF65-F5344CB8AC3E}">
        <p14:creationId xmlns:p14="http://schemas.microsoft.com/office/powerpoint/2010/main" val="8978269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Law using Odds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Bayes’ Law:</a:t>
            </a:r>
          </a:p>
          <a:p>
            <a:endParaRPr lang="en-US" dirty="0"/>
          </a:p>
          <a:p>
            <a:r>
              <a:rPr lang="en-US" dirty="0" smtClean="0"/>
              <a:t>Likewise:</a:t>
            </a:r>
          </a:p>
          <a:p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o: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Where: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82" y="3742654"/>
            <a:ext cx="58039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247" y="2769517"/>
            <a:ext cx="4178300" cy="83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076" y="1704819"/>
            <a:ext cx="346710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076" y="5306097"/>
            <a:ext cx="2984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71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Servo 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servo measures the absolute rotational position of the output shaft</a:t>
            </a:r>
          </a:p>
          <a:p>
            <a:r>
              <a:rPr lang="en-US" dirty="0" smtClean="0"/>
              <a:t>Uses a feedback loop to control position of the motor</a:t>
            </a:r>
          </a:p>
          <a:p>
            <a:r>
              <a:rPr lang="en-US" dirty="0" smtClean="0"/>
              <a:t>Advanced servos have more advanced feedback loops to control angular velocity and angular acceleration.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700088" y="4270498"/>
            <a:ext cx="8791823" cy="2041402"/>
            <a:chOff x="1860135" y="4135561"/>
            <a:chExt cx="8791823" cy="2041402"/>
          </a:xfrm>
        </p:grpSpPr>
        <p:sp>
          <p:nvSpPr>
            <p:cNvPr id="4" name="Rounded Rectangle 3"/>
            <p:cNvSpPr/>
            <p:nvPr/>
          </p:nvSpPr>
          <p:spPr>
            <a:xfrm>
              <a:off x="6288506" y="4135563"/>
              <a:ext cx="1122948" cy="1122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Motor</a:t>
              </a:r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908758" y="4135563"/>
              <a:ext cx="1122948" cy="1122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Gear</a:t>
              </a:r>
            </a:p>
            <a:p>
              <a:pPr algn="ctr"/>
              <a:r>
                <a:rPr lang="en-US" dirty="0" smtClean="0"/>
                <a:t>Box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529010" y="5503195"/>
              <a:ext cx="1122948" cy="6737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Position Sensor</a:t>
              </a:r>
            </a:p>
            <a:p>
              <a:pPr algn="ctr"/>
              <a:endParaRPr lang="en-US" dirty="0" smtClean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529010" y="4135563"/>
              <a:ext cx="1122948" cy="1122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Output</a:t>
              </a:r>
            </a:p>
            <a:p>
              <a:pPr algn="ctr"/>
              <a:r>
                <a:rPr lang="en-US" dirty="0" smtClean="0"/>
                <a:t>Shaft</a:t>
              </a:r>
              <a:endParaRPr lang="en-US" dirty="0"/>
            </a:p>
          </p:txBody>
        </p:sp>
        <p:cxnSp>
          <p:nvCxnSpPr>
            <p:cNvPr id="9" name="Straight Connector 8"/>
            <p:cNvCxnSpPr>
              <a:stCxn id="4" idx="3"/>
              <a:endCxn id="5" idx="1"/>
            </p:cNvCxnSpPr>
            <p:nvPr/>
          </p:nvCxnSpPr>
          <p:spPr>
            <a:xfrm>
              <a:off x="7411454" y="4697037"/>
              <a:ext cx="4973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31706" y="4697037"/>
              <a:ext cx="4973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4668254" y="4135561"/>
              <a:ext cx="1122948" cy="112294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Motor</a:t>
              </a:r>
            </a:p>
            <a:p>
              <a:pPr algn="ctr"/>
              <a:r>
                <a:rPr lang="en-US" dirty="0" smtClean="0"/>
                <a:t>Driver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480387" y="4351753"/>
              <a:ext cx="690563" cy="69056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80387" y="4466201"/>
              <a:ext cx="288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+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6929" y="4697033"/>
              <a:ext cx="288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-</a:t>
              </a:r>
              <a:endParaRPr lang="en-US" sz="24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5791202" y="4705531"/>
              <a:ext cx="4973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1860135" y="4326544"/>
              <a:ext cx="1122948" cy="6737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Desired</a:t>
              </a:r>
            </a:p>
            <a:p>
              <a:pPr algn="ctr"/>
              <a:r>
                <a:rPr lang="en-US" dirty="0" smtClean="0"/>
                <a:t>Position</a:t>
              </a:r>
            </a:p>
            <a:p>
              <a:pPr algn="ctr"/>
              <a:endParaRPr lang="en-US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170950" y="4724238"/>
              <a:ext cx="4973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983083" y="4708913"/>
              <a:ext cx="4973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825668" y="5849401"/>
              <a:ext cx="57033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825668" y="5064086"/>
              <a:ext cx="0" cy="7853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0"/>
            </p:cNvCxnSpPr>
            <p:nvPr/>
          </p:nvCxnSpPr>
          <p:spPr>
            <a:xfrm flipH="1" flipV="1">
              <a:off x="10088478" y="5256337"/>
              <a:ext cx="2006" cy="2468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17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the map using Bayes’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Bayes’ Law can be written as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Take log odds to make multiplication into addition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each cell take add the evidence                        into the cell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2388183"/>
            <a:ext cx="3378200" cy="36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97" y="4092055"/>
            <a:ext cx="5359400" cy="36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297" y="4945527"/>
            <a:ext cx="1612900" cy="36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5747" y="2813167"/>
            <a:ext cx="87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06900" y="2860259"/>
            <a:ext cx="120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posterior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01306" y="2756756"/>
            <a:ext cx="1114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</a:t>
            </a:r>
          </a:p>
          <a:p>
            <a:r>
              <a:rPr lang="en-US" dirty="0" smtClean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6408446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Update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Given o</a:t>
            </a:r>
            <a:r>
              <a:rPr lang="en-US" sz="2400" baseline="-25000" dirty="0" smtClean="0">
                <a:latin typeface="Andale Mono" charset="0"/>
                <a:ea typeface="Andale Mono" charset="0"/>
                <a:cs typeface="Andale Mono" charset="0"/>
              </a:rPr>
              <a:t>t-1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(m</a:t>
            </a:r>
            <a:r>
              <a:rPr lang="en-US" sz="2400" baseline="-25000" dirty="0" smtClean="0">
                <a:latin typeface="Andale Mono" charset="0"/>
                <a:ea typeface="Andale Mono" charset="0"/>
                <a:cs typeface="Andale Mono" charset="0"/>
              </a:rPr>
              <a:t>i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), 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x</a:t>
            </a:r>
            <a:r>
              <a:rPr lang="en-US" sz="2400" baseline="-25000" dirty="0" err="1" smtClean="0">
                <a:latin typeface="Andale Mono" charset="0"/>
                <a:ea typeface="Andale Mono" charset="0"/>
                <a:cs typeface="Andale Mono" charset="0"/>
              </a:rPr>
              <a:t>t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z</a:t>
            </a:r>
            <a:r>
              <a:rPr lang="en-US" sz="2400" baseline="-25000" dirty="0" err="1" smtClean="0">
                <a:latin typeface="Andale Mono" charset="0"/>
                <a:ea typeface="Andale Mono" charset="0"/>
                <a:cs typeface="Andale Mono" charset="0"/>
              </a:rPr>
              <a:t>t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for all cells in m: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	if 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m</a:t>
            </a:r>
            <a:r>
              <a:rPr lang="en-US" sz="2400" baseline="-25000" dirty="0">
                <a:latin typeface="Andale Mono" charset="0"/>
                <a:ea typeface="Andale Mono" charset="0"/>
                <a:cs typeface="Andale Mono" charset="0"/>
              </a:rPr>
              <a:t>i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is observed in 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z</a:t>
            </a:r>
            <a:r>
              <a:rPr lang="en-US" sz="2400" baseline="-25000" dirty="0" err="1" smtClean="0">
                <a:latin typeface="Andale Mono" charset="0"/>
                <a:ea typeface="Andale Mono" charset="0"/>
                <a:cs typeface="Andale Mono" charset="0"/>
              </a:rPr>
              <a:t>t</a:t>
            </a:r>
            <a:endParaRPr lang="en-US" sz="2400" baseline="-250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2400" baseline="-250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baseline="-25000" dirty="0" smtClean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o</a:t>
            </a:r>
            <a:r>
              <a:rPr lang="en-US" sz="2400" baseline="-25000" dirty="0" err="1" smtClean="0">
                <a:latin typeface="Andale Mono" charset="0"/>
                <a:ea typeface="Andale Mono" charset="0"/>
                <a:cs typeface="Andale Mono" charset="0"/>
              </a:rPr>
              <a:t>t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(m</a:t>
            </a:r>
            <a:r>
              <a:rPr lang="en-US" sz="2400" baseline="-25000" dirty="0" smtClean="0">
                <a:latin typeface="Andale Mono" charset="0"/>
                <a:ea typeface="Andale Mono" charset="0"/>
                <a:cs typeface="Andale Mono" charset="0"/>
              </a:rPr>
              <a:t>i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)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o</a:t>
            </a:r>
            <a:r>
              <a:rPr lang="en-US" sz="2400" baseline="-25000" dirty="0">
                <a:latin typeface="Andale Mono" charset="0"/>
                <a:ea typeface="Andale Mono" charset="0"/>
                <a:cs typeface="Andale Mono" charset="0"/>
              </a:rPr>
              <a:t>t-1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(m</a:t>
            </a:r>
            <a:r>
              <a:rPr lang="en-US" sz="2400" baseline="-25000" dirty="0">
                <a:latin typeface="Andale Mono" charset="0"/>
                <a:ea typeface="Andale Mono" charset="0"/>
                <a:cs typeface="Andale Mono" charset="0"/>
              </a:rPr>
              <a:t>i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)+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sensor_inverse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C</a:t>
            </a:r>
            <a:r>
              <a:rPr lang="en-US" sz="2400" baseline="-25000" dirty="0" err="1" smtClean="0">
                <a:latin typeface="Andale Mono" charset="0"/>
                <a:ea typeface="Andale Mono" charset="0"/>
                <a:cs typeface="Andale Mono" charset="0"/>
              </a:rPr>
              <a:t>ij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,z</a:t>
            </a:r>
            <a:r>
              <a:rPr lang="en-US" sz="2400" baseline="-25000" dirty="0" err="1" smtClean="0">
                <a:latin typeface="Andale Mono" charset="0"/>
                <a:ea typeface="Andale Mono" charset="0"/>
                <a:cs typeface="Andale Mono" charset="0"/>
              </a:rPr>
              <a:t>t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,x</a:t>
            </a:r>
            <a:r>
              <a:rPr lang="en-US" sz="2400" baseline="-25000" dirty="0" err="1" smtClean="0">
                <a:latin typeface="Andale Mono" charset="0"/>
                <a:ea typeface="Andale Mono" charset="0"/>
                <a:cs typeface="Andale Mono" charset="0"/>
              </a:rPr>
              <a:t>t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	else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o</a:t>
            </a:r>
            <a:r>
              <a:rPr lang="en-US" sz="2400" baseline="-25000" dirty="0" err="1">
                <a:latin typeface="Andale Mono" charset="0"/>
                <a:ea typeface="Andale Mono" charset="0"/>
                <a:cs typeface="Andale Mono" charset="0"/>
              </a:rPr>
              <a:t>t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(m</a:t>
            </a:r>
            <a:r>
              <a:rPr lang="en-US" sz="2400" baseline="-25000" dirty="0">
                <a:latin typeface="Andale Mono" charset="0"/>
                <a:ea typeface="Andale Mono" charset="0"/>
                <a:cs typeface="Andale Mono" charset="0"/>
              </a:rPr>
              <a:t>i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) = o</a:t>
            </a:r>
            <a:r>
              <a:rPr lang="en-US" sz="2400" baseline="-25000" dirty="0">
                <a:latin typeface="Andale Mono" charset="0"/>
                <a:ea typeface="Andale Mono" charset="0"/>
                <a:cs typeface="Andale Mono" charset="0"/>
              </a:rPr>
              <a:t>t-1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(m</a:t>
            </a:r>
            <a:r>
              <a:rPr lang="en-US" sz="2400" baseline="-25000" dirty="0">
                <a:latin typeface="Andale Mono" charset="0"/>
                <a:ea typeface="Andale Mono" charset="0"/>
                <a:cs typeface="Andale Mono" charset="0"/>
              </a:rPr>
              <a:t>i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endif</a:t>
            </a:r>
            <a:endParaRPr lang="en-US" sz="24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endfor</a:t>
            </a:r>
            <a:endParaRPr lang="en-US" sz="24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42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2438640"/>
            <a:ext cx="6464300" cy="427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061" y="843756"/>
            <a:ext cx="4216400" cy="36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0920" y="1421399"/>
            <a:ext cx="10110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Probability of reading a range given known occupancy at </a:t>
            </a:r>
            <a:r>
              <a:rPr lang="en-US" sz="3200" smtClean="0"/>
              <a:t>known distance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82452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Sensor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laser terminates at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ij</a:t>
            </a:r>
            <a:r>
              <a:rPr lang="en-US" dirty="0" smtClean="0"/>
              <a:t> at distance 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the laser passes through </a:t>
            </a:r>
            <a:r>
              <a:rPr lang="en-US" dirty="0" err="1"/>
              <a:t>C</a:t>
            </a:r>
            <a:r>
              <a:rPr lang="en-US" baseline="-25000" dirty="0" err="1"/>
              <a:t>ij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78" y="2432649"/>
            <a:ext cx="82296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5095576"/>
            <a:ext cx="8153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134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Rasterize each laser ray into the map to determine cells that are currently visible and free or occupied </a:t>
            </a:r>
          </a:p>
          <a:p>
            <a:r>
              <a:rPr lang="en-US" dirty="0" smtClean="0"/>
              <a:t>Convert known pose (</a:t>
            </a:r>
            <a:r>
              <a:rPr lang="en-US" dirty="0" err="1" smtClean="0"/>
              <a:t>x,y</a:t>
            </a:r>
            <a:r>
              <a:rPr lang="en-US" dirty="0" smtClean="0"/>
              <a:t>,𝜃) to start cell and reading (𝜃,d) to end cell in the map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Breshenham’s</a:t>
            </a:r>
            <a:r>
              <a:rPr lang="en-US" dirty="0" smtClean="0"/>
              <a:t> algorithm to update cells along the 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52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inside?</a:t>
            </a:r>
            <a:endParaRPr lang="en-US" dirty="0"/>
          </a:p>
        </p:txBody>
      </p:sp>
      <p:pic>
        <p:nvPicPr>
          <p:cNvPr id="1026" name="Picture 2" descr="mage result for dynamixel ope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75"/>
          <a:stretch/>
        </p:blipFill>
        <p:spPr bwMode="auto">
          <a:xfrm>
            <a:off x="4004360" y="2091179"/>
            <a:ext cx="2242930" cy="317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dynamixel mx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2" y="2057004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17395" y="1444848"/>
            <a:ext cx="1273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ARM M3 Processor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43415" y="5071934"/>
            <a:ext cx="209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Maxon</a:t>
            </a:r>
            <a:r>
              <a:rPr lang="en-US" dirty="0" smtClean="0"/>
              <a:t> DC motor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51246" y="1556082"/>
            <a:ext cx="209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Gear box (193:1)</a:t>
            </a:r>
            <a:endParaRPr lang="en-US" dirty="0"/>
          </a:p>
        </p:txBody>
      </p:sp>
      <p:pic>
        <p:nvPicPr>
          <p:cNvPr id="1034" name="Picture 10" descr="X-28 Robotis Dynamixel Servo Internals (Gears Top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67" b="100000" l="613" r="51471">
                        <a14:backgroundMark x1="5392" y1="86000" x2="5392" y2="86000"/>
                        <a14:backgroundMark x1="6250" y1="80167" x2="6250" y2="80167"/>
                        <a14:backgroundMark x1="7108" y1="77333" x2="7108" y2="77333"/>
                        <a14:backgroundMark x1="9926" y1="90000" x2="9926" y2="90000"/>
                        <a14:backgroundMark x1="11275" y1="94333" x2="11275" y2="94333"/>
                        <a14:backgroundMark x1="12132" y1="96167" x2="12132" y2="96167"/>
                      </a14:backgroundRemoval>
                    </a14:imgEffect>
                    <a14:imgEffect>
                      <a14:colorTemperature colorTemp="2830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202"/>
          <a:stretch/>
        </p:blipFill>
        <p:spPr bwMode="auto">
          <a:xfrm>
            <a:off x="5947267" y="2064675"/>
            <a:ext cx="2159385" cy="300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dynamixel mx28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12" b="99433" l="10000" r="90000">
                        <a14:foregroundMark x1="27750" y1="41210" x2="27750" y2="41210"/>
                        <a14:foregroundMark x1="73500" y1="44045" x2="73500" y2="44045"/>
                        <a14:foregroundMark x1="73500" y1="49716" x2="73500" y2="49716"/>
                        <a14:foregroundMark x1="75250" y1="51040" x2="75250" y2="51040"/>
                        <a14:foregroundMark x1="76250" y1="47070" x2="76250" y2="47070"/>
                        <a14:foregroundMark x1="75250" y1="52930" x2="75250" y2="52930"/>
                        <a14:foregroundMark x1="74500" y1="54820" x2="74500" y2="54820"/>
                        <a14:foregroundMark x1="27500" y1="48204" x2="27500" y2="48204"/>
                        <a14:foregroundMark x1="26250" y1="45369" x2="26250" y2="45369"/>
                        <a14:foregroundMark x1="23500" y1="41399" x2="23500" y2="41399"/>
                        <a14:foregroundMark x1="22500" y1="47070" x2="22500" y2="47070"/>
                        <a14:foregroundMark x1="24500" y1="36862" x2="24500" y2="36862"/>
                        <a14:foregroundMark x1="67250" y1="13989" x2="67250" y2="13989"/>
                        <a14:backgroundMark x1="75000" y1="60113" x2="75000" y2="60113"/>
                        <a14:backgroundMark x1="73500" y1="58601" x2="73500" y2="58601"/>
                        <a14:backgroundMark x1="70250" y1="34783" x2="70250" y2="34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18" y="1296827"/>
            <a:ext cx="3003816" cy="39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31612" y="4047895"/>
            <a:ext cx="96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Magnet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42131" y="1027906"/>
            <a:ext cx="195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Magnetic Encoder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87894" y="2847736"/>
            <a:ext cx="209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Motor </a:t>
            </a:r>
          </a:p>
          <a:p>
            <a:r>
              <a:rPr lang="en-US" dirty="0" smtClean="0"/>
              <a:t>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7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Brushed DC Motor -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25145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DC current produces magnetic fields in coils</a:t>
            </a:r>
          </a:p>
          <a:p>
            <a:r>
              <a:rPr lang="en-US" dirty="0" smtClean="0"/>
              <a:t>Magnetic fields align with those of the permanent magnets</a:t>
            </a:r>
          </a:p>
          <a:p>
            <a:r>
              <a:rPr lang="en-US" dirty="0" smtClean="0"/>
              <a:t>Commutator switches direction of current, and thus polarity of magnetic field to keep motor rotating</a:t>
            </a:r>
          </a:p>
          <a:p>
            <a:r>
              <a:rPr lang="en-US" dirty="0" smtClean="0"/>
              <a:t>Contact to the commutator made with metal brushes (hence the name)</a:t>
            </a:r>
          </a:p>
          <a:p>
            <a:r>
              <a:rPr lang="en-US" dirty="0" smtClean="0"/>
              <a:t>As motor spins, field from permanent magnets creates a back EMF in the coils (generator)</a:t>
            </a:r>
            <a:endParaRPr lang="en-US" dirty="0"/>
          </a:p>
        </p:txBody>
      </p:sp>
      <p:pic>
        <p:nvPicPr>
          <p:cNvPr id="4" name="Picture 3" descr="ttps://cdn.instructables.com/FZQ/7BLA/IFMTR5MG/FZQ7BLAIFMTR5MG.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09" y="2449595"/>
            <a:ext cx="2837391" cy="2837391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831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Model</a:t>
            </a:r>
            <a:endParaRPr lang="en-US" dirty="0"/>
          </a:p>
        </p:txBody>
      </p:sp>
      <p:pic>
        <p:nvPicPr>
          <p:cNvPr id="3074" name="Picture 2" descr="https://www.mathworks.com/help/physmod/elec/ref/dc_motor_di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075" y="2325119"/>
            <a:ext cx="8744925" cy="282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80" y="2244810"/>
            <a:ext cx="2184400" cy="298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5069" y="5321767"/>
            <a:ext cx="241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In steady state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320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performance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Motor produces most torque and draws most current </a:t>
            </a:r>
            <a:r>
              <a:rPr lang="en-US" dirty="0" smtClean="0"/>
              <a:t>at low speed</a:t>
            </a:r>
            <a:endParaRPr lang="en-US" dirty="0"/>
          </a:p>
          <a:p>
            <a:r>
              <a:rPr lang="en-US" dirty="0" smtClean="0"/>
              <a:t>Max torque is produced, and max current is drawn when motor is stalled </a:t>
            </a:r>
          </a:p>
          <a:p>
            <a:r>
              <a:rPr lang="en-US" dirty="0" smtClean="0"/>
              <a:t>Stalling </a:t>
            </a:r>
            <a:r>
              <a:rPr lang="en-US" dirty="0"/>
              <a:t>motor could lead to </a:t>
            </a:r>
            <a:r>
              <a:rPr lang="en-US" dirty="0" smtClean="0"/>
              <a:t>overheating/smoke</a:t>
            </a:r>
          </a:p>
          <a:p>
            <a:r>
              <a:rPr lang="en-US" dirty="0" smtClean="0"/>
              <a:t>Want to limit torque used to fraction of stall torque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support.robotis.com/en/images/product/actuator/dynamixel/mx_series/product_dxl_mx-28at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4"/>
          <a:stretch/>
        </p:blipFill>
        <p:spPr bwMode="auto">
          <a:xfrm>
            <a:off x="5739319" y="365125"/>
            <a:ext cx="6577677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88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Robotic Manipulation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#1</a:t>
            </a:r>
          </a:p>
          <a:p>
            <a:r>
              <a:rPr lang="en-US" dirty="0" err="1" smtClean="0"/>
              <a:t>Spong</a:t>
            </a:r>
            <a:r>
              <a:rPr lang="en-US" dirty="0" smtClean="0"/>
              <a:t> CH1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Controller XL, MX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PID controller</a:t>
            </a:r>
            <a:endParaRPr lang="en-US" dirty="0"/>
          </a:p>
        </p:txBody>
      </p:sp>
      <p:pic>
        <p:nvPicPr>
          <p:cNvPr id="2050" name="Picture 2" descr="http://support.robotis.com/en/images/product/actuator/dynamixel/mx_series/pidcontr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782"/>
            <a:ext cx="12170729" cy="403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Controller AX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Proportional Controller with Dead-band &amp; Saturation</a:t>
            </a:r>
            <a:endParaRPr lang="en-US" dirty="0"/>
          </a:p>
        </p:txBody>
      </p:sp>
      <p:pic>
        <p:nvPicPr>
          <p:cNvPr id="8194" name="Picture 2" descr="http://support.robotis.com/en/images/product/actuator/dynamixel/dxl_compli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45" y="2149813"/>
            <a:ext cx="8965110" cy="470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0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Dynamixels uses a standard asynchronous serial protocol</a:t>
            </a:r>
          </a:p>
          <a:p>
            <a:r>
              <a:rPr lang="en-US" dirty="0" smtClean="0"/>
              <a:t>This protocol is similar to RS-232 and RS-485, but uses a single wire for both transmit (TX) and receive (RX)</a:t>
            </a:r>
          </a:p>
          <a:p>
            <a:r>
              <a:rPr lang="en-US" dirty="0" smtClean="0"/>
              <a:t>Uses fixed rate of 1Mbaud, 8 bit transmissions, 1 stop bit, no parity bit</a:t>
            </a:r>
          </a:p>
        </p:txBody>
      </p:sp>
      <p:pic>
        <p:nvPicPr>
          <p:cNvPr id="9218" name="Picture 2" descr="ttps://embeddedmicro.com/media/wysiwyg//serial/seri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778375"/>
            <a:ext cx="57150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985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Dynamixel Serial Messages Protocol</a:t>
            </a:r>
            <a:endParaRPr lang="en-US" dirty="0"/>
          </a:p>
        </p:txBody>
      </p:sp>
      <p:pic>
        <p:nvPicPr>
          <p:cNvPr id="10242" name="Picture 2" descr="http://support.robotis.com/en/images/product/actuator/dynamixel/communication/comm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61" y="1939314"/>
            <a:ext cx="8737536" cy="58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support.robotis.com/en/images/product/actuator/dynamixel/communication/comm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48" y="2771587"/>
            <a:ext cx="9688749" cy="58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75" y="4104246"/>
            <a:ext cx="10008522" cy="620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46" y="5106097"/>
            <a:ext cx="10428051" cy="764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44" y="2054888"/>
            <a:ext cx="806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1.0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2044" y="4638928"/>
            <a:ext cx="806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r>
              <a:rPr lang="en-US" sz="3600" dirty="0" smtClean="0"/>
              <a:t>.0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63638" y="1865094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Command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59517" y="2787643"/>
            <a:ext cx="95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Status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3697" y="4187523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Command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92002" y="5285259"/>
            <a:ext cx="95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Dynamixel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this lab, we will use dynamixel driver to handle the low level serial interface (so you don’t have to).</a:t>
            </a:r>
          </a:p>
          <a:p>
            <a:r>
              <a:rPr lang="en-US" dirty="0" smtClean="0"/>
              <a:t>Communication with the driver is handled using LCM.</a:t>
            </a:r>
          </a:p>
          <a:p>
            <a:r>
              <a:rPr lang="en-US" dirty="0" smtClean="0"/>
              <a:t>LCM is a system for sharing data between different programs/computers using network protocols, specifically UDP Multicast.</a:t>
            </a:r>
          </a:p>
          <a:p>
            <a:r>
              <a:rPr lang="en-US" dirty="0" smtClean="0"/>
              <a:t>LCM works with and can share data between many different programming languages.</a:t>
            </a:r>
          </a:p>
          <a:p>
            <a:r>
              <a:rPr lang="en-US" dirty="0" smtClean="0"/>
              <a:t>It is similar (but more efficient) to ROS messages</a:t>
            </a:r>
          </a:p>
          <a:p>
            <a:r>
              <a:rPr lang="en-US" dirty="0" smtClean="0"/>
              <a:t>There is an LCM tutorial on the google drive.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88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LCM subscription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200594"/>
              </p:ext>
            </p:extLst>
          </p:nvPr>
        </p:nvGraphicFramePr>
        <p:xfrm>
          <a:off x="1154202" y="1690688"/>
          <a:ext cx="9883596" cy="4436394"/>
        </p:xfrm>
        <a:graphic>
          <a:graphicData uri="http://schemas.openxmlformats.org/drawingml/2006/table">
            <a:tbl>
              <a:tblPr/>
              <a:tblGrid>
                <a:gridCol w="9883596"/>
              </a:tblGrid>
              <a:tr h="43488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err="1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def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rgbClr val="36A166"/>
                          </a:solidFill>
                          <a:effectLst/>
                          <a:latin typeface="Consolas" charset="0"/>
                        </a:rPr>
                        <a:t>main</a:t>
                      </a:r>
                      <a:r>
                        <a:rPr lang="en-US" sz="2000" b="0" i="0" u="none" strike="noStrike" dirty="0">
                          <a:solidFill>
                            <a:srgbClr val="AE7313"/>
                          </a:solidFill>
                          <a:effectLst/>
                          <a:latin typeface="Consolas" charset="0"/>
                        </a:rPr>
                        <a:t>()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: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= 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lcm.LCM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()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subscription = 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lc.subscribe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lang="en-US" sz="2000" b="0" i="0" u="none" strike="noStrike" dirty="0">
                          <a:solidFill>
                            <a:srgbClr val="7D9726"/>
                          </a:solidFill>
                          <a:effectLst/>
                          <a:latin typeface="Consolas" charset="0"/>
                        </a:rPr>
                        <a:t>"LCM_CHANNEL"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lcm_channel_handler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try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: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    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while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: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       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lc.handle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() 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#blocks until message </a:t>
                      </a:r>
                      <a:r>
                        <a:rPr lang="en-US" sz="2000" b="0" i="0" u="none" strike="noStrike" dirty="0" err="1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recieved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except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KeyboardInterrupt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: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       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pass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endParaRPr lang="en-US" sz="3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lc.unsubscribe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(subscription)</a:t>
                      </a:r>
                      <a:endParaRPr lang="en-US" sz="3500" dirty="0">
                        <a:effectLst/>
                      </a:endParaRPr>
                    </a:p>
                  </a:txBody>
                  <a:tcPr marL="122697" marR="122697" marT="122697" marB="1226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3EC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2424410"/>
            <a:ext cx="593058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59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LCM publishing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575389"/>
              </p:ext>
            </p:extLst>
          </p:nvPr>
        </p:nvGraphicFramePr>
        <p:xfrm>
          <a:off x="2546215" y="1690688"/>
          <a:ext cx="7099570" cy="3944933"/>
        </p:xfrm>
        <a:graphic>
          <a:graphicData uri="http://schemas.openxmlformats.org/drawingml/2006/table">
            <a:tbl>
              <a:tblPr/>
              <a:tblGrid>
                <a:gridCol w="7099570"/>
              </a:tblGrid>
              <a:tr h="39449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err="1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def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rgbClr val="36A166"/>
                          </a:solidFill>
                          <a:effectLst/>
                          <a:latin typeface="Consolas" charset="0"/>
                        </a:rPr>
                        <a:t>main</a:t>
                      </a:r>
                      <a:r>
                        <a:rPr lang="en-US" sz="2000" b="0" i="0" u="none" strike="noStrike" dirty="0">
                          <a:solidFill>
                            <a:srgbClr val="AE7313"/>
                          </a:solidFill>
                          <a:effectLst/>
                          <a:latin typeface="Consolas" charset="0"/>
                        </a:rPr>
                        <a:t>()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: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# initialize LCM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= 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lcm.LCM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()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# call the constructor for the </a:t>
                      </a:r>
                      <a:r>
                        <a:rPr lang="en-US" sz="2000" b="0" i="0" u="none" strike="noStrike" dirty="0" err="1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lcmtype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 object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lcm_msg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= 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lcm_msg_t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()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# fill the </a:t>
                      </a:r>
                      <a:r>
                        <a:rPr lang="en-US" sz="2000" b="0" i="0" u="none" strike="noStrike" dirty="0" err="1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msg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 with data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lcm_msg.data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= </a:t>
                      </a:r>
                      <a:r>
                        <a:rPr lang="en-US" sz="2000" b="0" i="0" u="none" strike="noStrike" dirty="0">
                          <a:solidFill>
                            <a:srgbClr val="AE7313"/>
                          </a:solidFill>
                          <a:effectLst/>
                          <a:latin typeface="Consolas" charset="0"/>
                        </a:rPr>
                        <a:t>1024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#publish message to lcm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lc.publish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lang="en-US" sz="2000" b="0" i="0" u="none" strike="noStrike" dirty="0">
                          <a:solidFill>
                            <a:srgbClr val="7D9726"/>
                          </a:solidFill>
                          <a:effectLst/>
                          <a:latin typeface="Consolas" charset="0"/>
                        </a:rPr>
                        <a:t>"LCM_CHANNEL"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lcm_msg.encode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())</a:t>
                      </a:r>
                      <a:endParaRPr lang="en-US" sz="3600" dirty="0">
                        <a:effectLst/>
                      </a:endParaRPr>
                    </a:p>
                  </a:txBody>
                  <a:tcPr marL="128082" marR="128082" marT="128082" marB="12808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3EC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2562523"/>
            <a:ext cx="408091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98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Message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72216"/>
              </p:ext>
            </p:extLst>
          </p:nvPr>
        </p:nvGraphicFramePr>
        <p:xfrm>
          <a:off x="1159495" y="1690688"/>
          <a:ext cx="9873009" cy="4890668"/>
        </p:xfrm>
        <a:graphic>
          <a:graphicData uri="http://schemas.openxmlformats.org/drawingml/2006/table">
            <a:tbl>
              <a:tblPr/>
              <a:tblGrid>
                <a:gridCol w="9873009"/>
              </a:tblGrid>
              <a:tr h="48336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 err="1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struct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200" b="0" i="0" u="none" strike="noStrike" dirty="0" err="1">
                          <a:solidFill>
                            <a:srgbClr val="36A166"/>
                          </a:solidFill>
                          <a:effectLst/>
                          <a:latin typeface="Consolas" charset="0"/>
                        </a:rPr>
                        <a:t>dynamixel_command_t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{</a:t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2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int64_t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2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utime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</a:t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2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 position of servo in radians, [-pi, pi]. A command of zero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2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 corresponds to the mid-way position (indicated on the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2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 servo by a position notch.)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2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2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position_radians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</a:t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2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speed; </a:t>
                      </a:r>
                      <a:r>
                        <a:rPr lang="en-US" sz="22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 how fast to move to new position [0, 1]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2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2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max_torque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 </a:t>
                      </a:r>
                      <a:r>
                        <a:rPr lang="en-US" sz="22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 torque limit [0, 1]</a:t>
                      </a: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}</a:t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2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endParaRPr lang="en-US" sz="3900" dirty="0">
                        <a:effectLst/>
                      </a:endParaRPr>
                    </a:p>
                  </a:txBody>
                  <a:tcPr marL="136474" marR="136474" marT="136474" marB="13647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3EC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2424410"/>
            <a:ext cx="128766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88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Message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351423"/>
              </p:ext>
            </p:extLst>
          </p:nvPr>
        </p:nvGraphicFramePr>
        <p:xfrm>
          <a:off x="838200" y="1685927"/>
          <a:ext cx="10515600" cy="4820790"/>
        </p:xfrm>
        <a:graphic>
          <a:graphicData uri="http://schemas.openxmlformats.org/drawingml/2006/table">
            <a:tbl>
              <a:tblPr/>
              <a:tblGrid>
                <a:gridCol w="10515600"/>
              </a:tblGrid>
              <a:tr h="47720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err="1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struct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36A166"/>
                          </a:solidFill>
                          <a:effectLst/>
                          <a:latin typeface="Consolas" charset="0"/>
                        </a:rPr>
                        <a:t>dynamixel_status_t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{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000" b="0" i="0" u="none" strike="noStrike" dirty="0" err="1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const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int32_t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ERROR_VOLTAGE = </a:t>
                      </a:r>
                      <a:r>
                        <a:rPr lang="en-US" sz="2000" b="0" i="0" u="none" strike="noStrike" dirty="0">
                          <a:solidFill>
                            <a:srgbClr val="AE7313"/>
                          </a:solidFill>
                          <a:effectLst/>
                          <a:latin typeface="Consolas" charset="0"/>
                        </a:rPr>
                        <a:t>1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, ERROR_ANGLE_LIMIT = </a:t>
                      </a:r>
                      <a:r>
                        <a:rPr lang="en-US" sz="2000" b="0" i="0" u="none" strike="noStrike" dirty="0">
                          <a:solidFill>
                            <a:srgbClr val="AE7313"/>
                          </a:solidFill>
                          <a:effectLst/>
                          <a:latin typeface="Consolas" charset="0"/>
                        </a:rPr>
                        <a:t>2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,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ERROR_OVERHEAT = </a:t>
                      </a:r>
                      <a:r>
                        <a:rPr lang="en-US" sz="2000" b="0" i="0" u="none" strike="noStrike" dirty="0">
                          <a:solidFill>
                            <a:srgbClr val="AE7313"/>
                          </a:solidFill>
                          <a:effectLst/>
                          <a:latin typeface="Consolas" charset="0"/>
                        </a:rPr>
                        <a:t>4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, ERROR_OVERLOAD = </a:t>
                      </a:r>
                      <a:r>
                        <a:rPr lang="en-US" sz="2000" b="0" i="0" u="none" strike="noStrike" dirty="0">
                          <a:solidFill>
                            <a:srgbClr val="AE7313"/>
                          </a:solidFill>
                          <a:effectLst/>
                          <a:latin typeface="Consolas" charset="0"/>
                        </a:rPr>
                        <a:t>32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int64_t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utime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int32_t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error_flags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</a:t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position_radians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 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 position of servo in radians, [0, 5.2333]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speed; 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 unsigned measure of angular velocity, [0, 1]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load; 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 measure of motor current, [-1, 1]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voltage; 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 supply voltage (volts)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temperature; 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 temperature (</a:t>
                      </a:r>
                      <a:r>
                        <a:rPr lang="en-US" sz="2000" b="0" i="0" u="none" strike="noStrike" dirty="0" err="1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celsius</a:t>
                      </a:r>
                      <a:r>
                        <a:rPr lang="en-US" sz="20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)</a:t>
                      </a:r>
                      <a: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000" b="0" i="0" u="none" strike="noStrike" dirty="0" smtClean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}</a:t>
                      </a:r>
                      <a:endParaRPr lang="en-US" sz="3600" dirty="0">
                        <a:effectLst/>
                      </a:endParaRPr>
                    </a:p>
                  </a:txBody>
                  <a:tcPr marL="124395" marR="124395" marT="124395" marB="1243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3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948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Messages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330657"/>
              </p:ext>
            </p:extLst>
          </p:nvPr>
        </p:nvGraphicFramePr>
        <p:xfrm>
          <a:off x="1064618" y="1690688"/>
          <a:ext cx="10062763" cy="4729162"/>
        </p:xfrm>
        <a:graphic>
          <a:graphicData uri="http://schemas.openxmlformats.org/drawingml/2006/table">
            <a:tbl>
              <a:tblPr/>
              <a:tblGrid>
                <a:gridCol w="10062763"/>
              </a:tblGrid>
              <a:tr h="47291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 err="1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struct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100" b="0" i="0" u="none" strike="noStrike" dirty="0" err="1">
                          <a:solidFill>
                            <a:srgbClr val="36A166"/>
                          </a:solidFill>
                          <a:effectLst/>
                          <a:latin typeface="Consolas" charset="0"/>
                        </a:rPr>
                        <a:t>dynamixel_config_t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{</a:t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1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int64_t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21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utime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</a:t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1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 these are for MX and XL motors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byte </a:t>
                      </a:r>
                      <a:r>
                        <a:rPr lang="en-US" sz="21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kp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 </a:t>
                      </a:r>
                      <a:r>
                        <a:rPr lang="en-US" sz="21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//0-255 default: 32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byte </a:t>
                      </a:r>
                      <a:r>
                        <a:rPr lang="en-US" sz="21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ki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 </a:t>
                      </a:r>
                      <a:r>
                        <a:rPr lang="en-US" sz="21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//0-255 default: 0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byte </a:t>
                      </a:r>
                      <a:r>
                        <a:rPr lang="en-US" sz="21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kd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 </a:t>
                      </a:r>
                      <a:r>
                        <a:rPr lang="en-US" sz="21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//0-255 default: 0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1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//these are for AX motors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byte </a:t>
                      </a:r>
                      <a:r>
                        <a:rPr lang="en-US" sz="21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compl_margin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</a:t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byte </a:t>
                      </a:r>
                      <a:r>
                        <a:rPr lang="en-US" sz="21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compl_slope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;</a:t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</a:t>
                      </a:r>
                      <a:r>
                        <a:rPr lang="en-US" sz="2100" b="0" i="0" u="none" strike="noStrike" dirty="0">
                          <a:solidFill>
                            <a:srgbClr val="6C6B5A"/>
                          </a:solidFill>
                          <a:effectLst/>
                          <a:latin typeface="Consolas" charset="0"/>
                        </a:rPr>
                        <a:t>//this is for all motors</a:t>
                      </a: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byte LED; //0,1 for AX/MX to turn on and off, 0b111 for XL RGB LED</a:t>
                      </a:r>
                      <a:b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21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}</a:t>
                      </a:r>
                      <a:endParaRPr lang="en-US" sz="3700" dirty="0">
                        <a:effectLst/>
                      </a:endParaRPr>
                    </a:p>
                  </a:txBody>
                  <a:tcPr marL="131539" marR="131539" marT="131539" marB="1315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3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47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tps://jasc-controls.com/wp-content/uploads/2017/03/Hydraulic-Linear-Actuator-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0" y="5382168"/>
            <a:ext cx="2383971" cy="117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99" y="2646817"/>
            <a:ext cx="6313401" cy="36650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Two types of actuated joints</a:t>
            </a:r>
          </a:p>
          <a:p>
            <a:r>
              <a:rPr lang="en-US" dirty="0" smtClean="0"/>
              <a:t>Single degree of freedom (DOF)</a:t>
            </a:r>
          </a:p>
          <a:p>
            <a:r>
              <a:rPr lang="en-US" dirty="0" smtClean="0"/>
              <a:t>Rotational </a:t>
            </a:r>
            <a:r>
              <a:rPr lang="en-US" dirty="0" smtClean="0">
                <a:sym typeface="Wingdings"/>
              </a:rPr>
              <a:t> Revolute</a:t>
            </a:r>
          </a:p>
          <a:p>
            <a:r>
              <a:rPr lang="en-US" dirty="0" smtClean="0">
                <a:sym typeface="Wingdings"/>
              </a:rPr>
              <a:t>Linear  Prismatic</a:t>
            </a:r>
            <a:endParaRPr lang="en-US" dirty="0" smtClean="0"/>
          </a:p>
        </p:txBody>
      </p:sp>
      <p:pic>
        <p:nvPicPr>
          <p:cNvPr id="1026" name="Picture 2" descr="ttps://www.ultramotion.com/wp-content/uploads/2014/12/inline-linear-actuator-d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8" y="4001294"/>
            <a:ext cx="2599242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tp://cdn1.bigcommerce.com/server2300/itwgldve/product_images/uploaded_images/v-slot-actuator-example.jp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80" b="99040" l="1016" r="97422">
                        <a14:foregroundMark x1="47344" y1="48480" x2="47344" y2="48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10" y="5046184"/>
            <a:ext cx="2645229" cy="12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tp://www.trossenrobotics.com/shared/images/PImages/RO-902-0061-000-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44" y="700361"/>
            <a:ext cx="1390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tp://www.hiwin.com/images/100w_r_larg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852" y="584008"/>
            <a:ext cx="2570496" cy="192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tps://www.icfluid.com/wp-content/uploads/2013/03/E1_offenRGB2.jpg?x9047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189" y="553268"/>
            <a:ext cx="1943769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LCM Spy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20183" cy="4351338"/>
          </a:xfrm>
        </p:spPr>
        <p:txBody>
          <a:bodyPr/>
          <a:lstStyle/>
          <a:p>
            <a:r>
              <a:rPr lang="en-US" dirty="0" smtClean="0"/>
              <a:t>Java application to probe LCM traffic</a:t>
            </a:r>
          </a:p>
          <a:p>
            <a:r>
              <a:rPr lang="en-US" dirty="0" smtClean="0"/>
              <a:t>Must know location of java archive of lcmtypes</a:t>
            </a:r>
          </a:p>
          <a:p>
            <a:r>
              <a:rPr lang="en-US" dirty="0" smtClean="0"/>
              <a:t>Java lcmtypes auto generated in our repos with </a:t>
            </a:r>
            <a:r>
              <a:rPr lang="en-US" dirty="0" err="1" smtClean="0"/>
              <a:t>Makefile</a:t>
            </a:r>
            <a:endParaRPr lang="en-US" dirty="0" smtClean="0"/>
          </a:p>
          <a:p>
            <a:r>
              <a:rPr lang="en-US" dirty="0" smtClean="0"/>
              <a:t>$&gt; source </a:t>
            </a:r>
            <a:r>
              <a:rPr lang="en-US" dirty="0" err="1" smtClean="0"/>
              <a:t>setenv.sh</a:t>
            </a:r>
            <a:endParaRPr lang="en-US" dirty="0" smtClean="0"/>
          </a:p>
        </p:txBody>
      </p:sp>
      <p:pic>
        <p:nvPicPr>
          <p:cNvPr id="13316" name="Picture 4" descr="https://lh6.googleusercontent.com/B2a5S3m__gdUb4ZnRPcp8ipsDUEt1hh9AX7lV2UfYm0e5AS21NgQ8o_0NqV1rGp2e05sFQD2VNhDOewkSi2-4nKSIFy8DAzCHmfF5ZU0yyICDguhkUvxYMyTbjTM-7fX9Wgme1X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8172" r="49414" b="14155"/>
          <a:stretch/>
        </p:blipFill>
        <p:spPr bwMode="auto">
          <a:xfrm>
            <a:off x="5341004" y="121934"/>
            <a:ext cx="6850996" cy="669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LCM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record LCM traffic with lcm-logger</a:t>
            </a:r>
          </a:p>
          <a:p>
            <a:r>
              <a:rPr lang="en-US" dirty="0" smtClean="0"/>
              <a:t>You can playback LCM traffic with lcm-</a:t>
            </a:r>
            <a:r>
              <a:rPr lang="en-US" dirty="0" err="1" smtClean="0"/>
              <a:t>logplayer</a:t>
            </a:r>
            <a:r>
              <a:rPr lang="en-US" dirty="0" smtClean="0"/>
              <a:t>-</a:t>
            </a:r>
            <a:r>
              <a:rPr lang="en-US" dirty="0" err="1" smtClean="0"/>
              <a:t>gui</a:t>
            </a:r>
            <a:endParaRPr lang="en-US" dirty="0" smtClean="0"/>
          </a:p>
          <a:p>
            <a:r>
              <a:rPr lang="en-US" dirty="0" smtClean="0"/>
              <a:t>You can write a simple program to decode log files to data files for plotting with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Matlab</a:t>
            </a:r>
            <a:r>
              <a:rPr lang="en-US" dirty="0" smtClean="0"/>
              <a:t>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Rigid Body &amp; Other Transformations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#2.2</a:t>
            </a:r>
            <a:br>
              <a:rPr lang="en-US" dirty="0" smtClean="0"/>
            </a:br>
            <a:r>
              <a:rPr lang="en-US" dirty="0" err="1" smtClean="0"/>
              <a:t>Spong</a:t>
            </a:r>
            <a:r>
              <a:rPr lang="en-US" dirty="0" smtClean="0"/>
              <a:t> CH2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&amp; Frames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43" y="5074573"/>
            <a:ext cx="1202170" cy="1079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380" y="5074573"/>
            <a:ext cx="1422975" cy="1079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21" y="995795"/>
            <a:ext cx="7216300" cy="40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3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Planer Rotations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846" y="1690688"/>
            <a:ext cx="6458793" cy="1035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54" y="3504508"/>
            <a:ext cx="1680746" cy="813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928" y="3504508"/>
            <a:ext cx="1924725" cy="8132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636029" y="2726201"/>
            <a:ext cx="459971" cy="63214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135900" y="2726201"/>
            <a:ext cx="229176" cy="63214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9820" y="4472628"/>
            <a:ext cx="5852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Column vectors are unit vectors of frame 1 in frame 0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7" y="1886931"/>
            <a:ext cx="3423610" cy="32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Planer Rotations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7" y="1886931"/>
            <a:ext cx="3423610" cy="3235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91" y="3011690"/>
            <a:ext cx="3909129" cy="985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2915"/>
            <a:ext cx="3908620" cy="776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05124" y="4269553"/>
            <a:ext cx="483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Because dot product is commutative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9733" y="1260592"/>
            <a:ext cx="316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We could also express: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126" y="5003446"/>
            <a:ext cx="2324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Planer Rotations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25" y="1360409"/>
            <a:ext cx="2324100" cy="533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0565" y="2021970"/>
            <a:ext cx="92832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Geometrically, the orientation of Frame 1 </a:t>
            </a:r>
            <a:r>
              <a:rPr lang="en-US" sz="2400" dirty="0" err="1" smtClean="0"/>
              <a:t>w.r.t</a:t>
            </a:r>
            <a:r>
              <a:rPr lang="en-US" sz="2400" dirty="0" smtClean="0"/>
              <a:t> Frame 0</a:t>
            </a:r>
          </a:p>
          <a:p>
            <a:r>
              <a:rPr lang="en-US" sz="2400" dirty="0" smtClean="0"/>
              <a:t>Is the inverse of the orientation of Frame 0 </a:t>
            </a:r>
            <a:r>
              <a:rPr lang="en-US" sz="2400" dirty="0" err="1" smtClean="0"/>
              <a:t>w.r.t</a:t>
            </a:r>
            <a:r>
              <a:rPr lang="en-US" sz="2400" dirty="0" smtClean="0"/>
              <a:t> Frame 1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refer to this property as orthonormal.  Rotation matrices are members of the special orthonormal group</a:t>
            </a:r>
          </a:p>
          <a:p>
            <a:endParaRPr lang="en-US" sz="2400" dirty="0"/>
          </a:p>
          <a:p>
            <a:r>
              <a:rPr lang="en-US" sz="2400" dirty="0" smtClean="0"/>
              <a:t>Properties: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00" y="3100448"/>
            <a:ext cx="31115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544" y="4282572"/>
            <a:ext cx="1006191" cy="383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503" y="5022240"/>
            <a:ext cx="3105150" cy="416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85440" y="5464730"/>
            <a:ext cx="5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Mutually orthogonal </a:t>
            </a:r>
            <a:r>
              <a:rPr lang="en-US" sz="2400" dirty="0" smtClean="0"/>
              <a:t>rows &amp; columns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355" y="6015661"/>
            <a:ext cx="1746889" cy="3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2D Transformations in Homogeneous Coordinates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07" y="2203267"/>
            <a:ext cx="20447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79" y="2130076"/>
            <a:ext cx="1168400" cy="927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398" y="2072047"/>
            <a:ext cx="1308100" cy="92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106" y="3825202"/>
            <a:ext cx="1206500" cy="92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126" y="3862269"/>
            <a:ext cx="1193800" cy="92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398" y="3862269"/>
            <a:ext cx="1270000" cy="927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74765" y="1756097"/>
            <a:ext cx="1015423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58496" y="1690688"/>
            <a:ext cx="135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Translation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899975" y="1689662"/>
            <a:ext cx="1015423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55391" y="3399780"/>
            <a:ext cx="128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Shear in </a:t>
            </a:r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84218" y="3387772"/>
            <a:ext cx="134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Shear in 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54983" y="3455870"/>
            <a:ext cx="194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 about 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41038" y="5594462"/>
            <a:ext cx="30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Affine Transformation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8641" y="5315578"/>
            <a:ext cx="1104900" cy="927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2550" y="1690688"/>
            <a:ext cx="5848350" cy="1697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536625" y="2288474"/>
            <a:ext cx="1316736" cy="36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Rigid Body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1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8208" y="2902227"/>
            <a:ext cx="5009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More slides on Rotation &amp; Homogeneous Coordinates will be added soon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66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Transforms &amp; Camera Calibration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Serial: linear </a:t>
            </a:r>
            <a:r>
              <a:rPr lang="en-US" dirty="0"/>
              <a:t>k</a:t>
            </a:r>
            <a:r>
              <a:rPr lang="en-US" dirty="0" smtClean="0"/>
              <a:t>inematic </a:t>
            </a:r>
            <a:r>
              <a:rPr lang="en-US" dirty="0"/>
              <a:t>c</a:t>
            </a:r>
            <a:r>
              <a:rPr lang="en-US" dirty="0" smtClean="0"/>
              <a:t>hain</a:t>
            </a:r>
          </a:p>
          <a:p>
            <a:r>
              <a:rPr lang="en-US" dirty="0" smtClean="0"/>
              <a:t>Parallel: two or more kinematic chains in parallel</a:t>
            </a:r>
            <a:endParaRPr lang="en-US" dirty="0"/>
          </a:p>
        </p:txBody>
      </p:sp>
      <p:pic>
        <p:nvPicPr>
          <p:cNvPr id="2052" name="Picture 4" descr="mage result for SCA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939143"/>
            <a:ext cx="3048000" cy="391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tps://3dprintingindustry.com/wp-content/uploads/2015/07/kuka-robotic-arm-modified-with-3D-printing-1.jp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40" y="2327161"/>
            <a:ext cx="5142820" cy="514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ge result for Delta A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33375"/>
            <a:ext cx="28575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tp://www.boeing.com/commercial/aeromagazine/articles/qtr_1_08/images/photo_02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90" y="3807580"/>
            <a:ext cx="2647950" cy="26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4285" y="34007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The Problem:</a:t>
            </a:r>
            <a:endParaRPr lang="en-US" b="1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79" y="3627565"/>
            <a:ext cx="3696570" cy="2772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33" y="3619216"/>
            <a:ext cx="3707703" cy="2780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3002" y="1217682"/>
            <a:ext cx="8693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Given an object detected in an image, </a:t>
            </a:r>
          </a:p>
          <a:p>
            <a:r>
              <a:rPr lang="en-US" sz="3600" dirty="0" smtClean="0"/>
              <a:t>what is its location in workspace coordinates?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132" y="2483786"/>
            <a:ext cx="1334804" cy="9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97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Simple pinhole model of a camera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690689"/>
            <a:ext cx="7886700" cy="41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0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b="1" dirty="0" smtClean="0"/>
              <a:t>In Matrix form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1349752"/>
            <a:ext cx="5646890" cy="3005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436" y="4448166"/>
            <a:ext cx="4886932" cy="178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76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Pinhole Model Intrinsic </a:t>
            </a:r>
            <a:r>
              <a:rPr lang="en-US" b="1" dirty="0"/>
              <a:t>M</a:t>
            </a:r>
            <a:r>
              <a:rPr lang="en-US" b="1" smtClean="0"/>
              <a:t>atrix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0" y="3972786"/>
            <a:ext cx="7556500" cy="219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82" y="1291386"/>
            <a:ext cx="5441410" cy="28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18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Other Considerations</a:t>
            </a:r>
            <a:r>
              <a:rPr lang="is-IS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73843"/>
            <a:ext cx="7886700" cy="4351338"/>
          </a:xfrm>
        </p:spPr>
        <p:txBody>
          <a:bodyPr/>
          <a:lstStyle/>
          <a:p>
            <a:r>
              <a:rPr lang="en-US" dirty="0" smtClean="0"/>
              <a:t>Optical axis not centered on sensor</a:t>
            </a:r>
          </a:p>
          <a:p>
            <a:r>
              <a:rPr lang="en-US" dirty="0" smtClean="0"/>
              <a:t>Pixel coordinate system origin in corner of sensor</a:t>
            </a:r>
          </a:p>
          <a:p>
            <a:r>
              <a:rPr lang="en-US" dirty="0" smtClean="0"/>
              <a:t>Pixels aren’t square</a:t>
            </a:r>
          </a:p>
          <a:p>
            <a:r>
              <a:rPr lang="en-US" dirty="0" smtClean="0"/>
              <a:t>Don’t know pixel size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43" y="2856692"/>
            <a:ext cx="4167414" cy="41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61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Camera intrinsic matrix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Transforms Camera Frame to Image Plane</a:t>
            </a:r>
          </a:p>
          <a:p>
            <a:r>
              <a:rPr lang="en-US" dirty="0" smtClean="0"/>
              <a:t>Depends on geometry of camera, physical characteristics of sensor, details of the image digitization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96" y="3498574"/>
            <a:ext cx="7635607" cy="220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Full Projection Matrix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679" y="5144931"/>
            <a:ext cx="3807791" cy="13096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6009" y="5459892"/>
            <a:ext cx="207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to Camera</a:t>
            </a:r>
          </a:p>
          <a:p>
            <a:r>
              <a:rPr lang="en-US" dirty="0"/>
              <a:t>(Extrinsic)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0818" y="4038324"/>
            <a:ext cx="168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to Image</a:t>
            </a:r>
          </a:p>
          <a:p>
            <a:r>
              <a:rPr lang="en-US" dirty="0"/>
              <a:t>(Intrinsic)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679" y="3601102"/>
            <a:ext cx="4729769" cy="13683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065" y="2426583"/>
            <a:ext cx="6248400" cy="55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82345" y="1870402"/>
            <a:ext cx="143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intrinsic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4573" y="1902308"/>
            <a:ext cx="190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projection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482568" y="1902308"/>
            <a:ext cx="143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extrinsic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091" y="399121"/>
            <a:ext cx="1700374" cy="140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00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Finding the intrinsic matrix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389660"/>
            <a:ext cx="7886700" cy="4437389"/>
          </a:xfrm>
        </p:spPr>
        <p:txBody>
          <a:bodyPr/>
          <a:lstStyle/>
          <a:p>
            <a:r>
              <a:rPr lang="en-US" dirty="0" smtClean="0"/>
              <a:t>Must perform camera calibration</a:t>
            </a:r>
          </a:p>
          <a:p>
            <a:r>
              <a:rPr lang="en-US" dirty="0" smtClean="0"/>
              <a:t>Collect many images of known points and compute</a:t>
            </a:r>
          </a:p>
          <a:p>
            <a:r>
              <a:rPr lang="en-US" dirty="0" err="1" smtClean="0"/>
              <a:t>camera_cal.py</a:t>
            </a:r>
            <a:r>
              <a:rPr lang="en-US" dirty="0" smtClean="0"/>
              <a:t> will give you this (units of pixels)</a:t>
            </a:r>
          </a:p>
        </p:txBody>
      </p:sp>
      <p:pic>
        <p:nvPicPr>
          <p:cNvPr id="1026" name="Picture 2" descr="ttp://www.vision.caltech.edu/bouguetj/calib_doc/gifs/pict_calib_mini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959180"/>
            <a:ext cx="7875600" cy="310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52164" y="6296329"/>
            <a:ext cx="195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Jean-Yves </a:t>
            </a:r>
            <a:r>
              <a:rPr lang="en-US" b="1" dirty="0" err="1"/>
              <a:t>Bouguet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8414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Workspace Calibration – </a:t>
            </a:r>
            <a:br>
              <a:rPr lang="en-US" dirty="0" smtClean="0"/>
            </a:br>
            <a:r>
              <a:rPr lang="en-US" dirty="0" smtClean="0"/>
              <a:t>Fixed Distance &amp; Camera Aligned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the camera Z-axis is aligned with world Z-axis, and all points of interest lie in the X,Y plane a known distance away, we can ignore the Z coordinates </a:t>
            </a:r>
          </a:p>
          <a:p>
            <a:r>
              <a:rPr lang="en-US" dirty="0"/>
              <a:t>The Extrinsic matrix can then be expressed as a 2D homogenous transform</a:t>
            </a:r>
          </a:p>
          <a:p>
            <a:r>
              <a:rPr lang="en-US" dirty="0"/>
              <a:t>The </a:t>
            </a:r>
            <a:r>
              <a:rPr lang="en-US" dirty="0" smtClean="0"/>
              <a:t>intrinsic projection </a:t>
            </a:r>
            <a:r>
              <a:rPr lang="en-US" dirty="0"/>
              <a:t>matrix then </a:t>
            </a:r>
            <a:r>
              <a:rPr lang="en-US" dirty="0" smtClean="0"/>
              <a:t>can be expressed as a </a:t>
            </a:r>
            <a:r>
              <a:rPr lang="en-US" dirty="0"/>
              <a:t>3x3 </a:t>
            </a:r>
            <a:r>
              <a:rPr lang="en-US" dirty="0" smtClean="0"/>
              <a:t>invertible affine transformation</a:t>
            </a:r>
            <a:endParaRPr lang="en-US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629" y="5195138"/>
            <a:ext cx="3375710" cy="1054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75838"/>
            <a:ext cx="5846970" cy="12935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937513" y="5722592"/>
            <a:ext cx="934278" cy="0"/>
          </a:xfrm>
          <a:prstGeom prst="straightConnector1">
            <a:avLst/>
          </a:prstGeom>
          <a:ln w="571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43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want to go the other way? Pixel -&gt;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9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Kinematic Chains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 manipulators composed of </a:t>
            </a:r>
            <a:r>
              <a:rPr lang="en-US" dirty="0" smtClean="0">
                <a:solidFill>
                  <a:schemeClr val="accent1"/>
                </a:solidFill>
              </a:rPr>
              <a:t>Links</a:t>
            </a:r>
            <a:r>
              <a:rPr lang="en-US" dirty="0" smtClean="0"/>
              <a:t> actuated by </a:t>
            </a:r>
            <a:r>
              <a:rPr lang="en-US" dirty="0" smtClean="0">
                <a:solidFill>
                  <a:schemeClr val="accent1"/>
                </a:solidFill>
              </a:rPr>
              <a:t>Joints</a:t>
            </a:r>
          </a:p>
          <a:p>
            <a:r>
              <a:rPr lang="en-US" dirty="0" smtClean="0"/>
              <a:t>Axis of rotation or translation of joint</a:t>
            </a:r>
            <a:r>
              <a:rPr lang="en-US" i="1" dirty="0" smtClean="0"/>
              <a:t> </a:t>
            </a:r>
            <a:r>
              <a:rPr lang="en-US" i="1" dirty="0" err="1" smtClean="0">
                <a:latin typeface="Century Schoolbook" charset="0"/>
                <a:ea typeface="Century Schoolbook" charset="0"/>
                <a:cs typeface="Century Schoolbook" charset="0"/>
              </a:rPr>
              <a:t>i</a:t>
            </a:r>
            <a:r>
              <a:rPr lang="en-US" i="1" dirty="0" smtClean="0"/>
              <a:t> </a:t>
            </a:r>
            <a:r>
              <a:rPr lang="en-US" dirty="0" smtClean="0"/>
              <a:t>is </a:t>
            </a:r>
            <a:r>
              <a:rPr lang="en-US" i="1" dirty="0" err="1" smtClean="0">
                <a:latin typeface="Century Schoolbook" charset="0"/>
                <a:ea typeface="Century Schoolbook" charset="0"/>
                <a:cs typeface="Century Schoolbook" charset="0"/>
              </a:rPr>
              <a:t>z</a:t>
            </a:r>
            <a:r>
              <a:rPr lang="en-US" i="1" baseline="-25000" dirty="0" err="1" smtClean="0">
                <a:latin typeface="Century Schoolbook" charset="0"/>
                <a:ea typeface="Century Schoolbook" charset="0"/>
                <a:cs typeface="Century Schoolbook" charset="0"/>
              </a:rPr>
              <a:t>i</a:t>
            </a:r>
            <a:r>
              <a:rPr lang="en-US" i="1" dirty="0"/>
              <a:t> </a:t>
            </a:r>
            <a:r>
              <a:rPr lang="en-US" i="1" dirty="0" smtClean="0"/>
              <a:t>.</a:t>
            </a:r>
            <a:endParaRPr lang="en-US" dirty="0" smtClean="0"/>
          </a:p>
          <a:p>
            <a:r>
              <a:rPr lang="en-US" dirty="0" smtClean="0">
                <a:solidFill>
                  <a:schemeClr val="accent1"/>
                </a:solidFill>
              </a:rPr>
              <a:t>Configuration</a:t>
            </a:r>
            <a:r>
              <a:rPr lang="en-US" dirty="0" smtClean="0"/>
              <a:t> is the complete </a:t>
            </a:r>
            <a:r>
              <a:rPr lang="en-US" dirty="0"/>
              <a:t>specification of the location of every point on the </a:t>
            </a:r>
            <a:r>
              <a:rPr lang="en-US" dirty="0" smtClean="0"/>
              <a:t>manipulator.</a:t>
            </a:r>
          </a:p>
          <a:p>
            <a:r>
              <a:rPr lang="en-US" dirty="0" smtClean="0"/>
              <a:t>Configuration is represented as a vector </a:t>
            </a:r>
            <a:r>
              <a:rPr lang="en-US" b="1" i="1" dirty="0" smtClean="0">
                <a:latin typeface="Century Schoolbook" charset="0"/>
                <a:ea typeface="Century Schoolbook" charset="0"/>
                <a:cs typeface="Century Schoolbook" charset="0"/>
              </a:rPr>
              <a:t>q </a:t>
            </a:r>
            <a:r>
              <a:rPr lang="en-US" dirty="0" smtClean="0">
                <a:ea typeface="Century Schoolbook" charset="0"/>
                <a:cs typeface="Century Schoolbook" charset="0"/>
              </a:rPr>
              <a:t>of joint variables </a:t>
            </a:r>
          </a:p>
          <a:p>
            <a:r>
              <a:rPr lang="en-US" b="1" i="1" dirty="0" smtClean="0">
                <a:latin typeface="Century Schoolbook" charset="0"/>
                <a:ea typeface="Century Schoolbook" charset="0"/>
                <a:cs typeface="Century Schoolbook" charset="0"/>
              </a:rPr>
              <a:t>q = </a:t>
            </a:r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i="1" dirty="0" smtClean="0">
                <a:latin typeface="Century Schoolbook" charset="0"/>
                <a:ea typeface="Century Schoolbook" charset="0"/>
                <a:cs typeface="Century Schoolbook" charset="0"/>
              </a:rPr>
              <a:t>q</a:t>
            </a:r>
            <a:r>
              <a:rPr lang="en-US" i="1" baseline="-25000" dirty="0" smtClean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  <a:r>
              <a:rPr lang="en-US" i="1" dirty="0" smtClean="0">
                <a:latin typeface="Century Schoolbook" charset="0"/>
                <a:ea typeface="Century Schoolbook" charset="0"/>
                <a:cs typeface="Century Schoolbook" charset="0"/>
              </a:rPr>
              <a:t>, q</a:t>
            </a:r>
            <a:r>
              <a:rPr lang="en-US" i="1" baseline="-25000" dirty="0" smtClean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  <a:r>
              <a:rPr lang="en-US" i="1" dirty="0" smtClean="0">
                <a:latin typeface="Century Schoolbook" charset="0"/>
                <a:ea typeface="Century Schoolbook" charset="0"/>
                <a:cs typeface="Century Schoolbook" charset="0"/>
              </a:rPr>
              <a:t>, ... </a:t>
            </a:r>
            <a:r>
              <a:rPr lang="en-US" i="1" dirty="0" err="1" smtClean="0">
                <a:latin typeface="Century Schoolbook" charset="0"/>
                <a:ea typeface="Century Schoolbook" charset="0"/>
                <a:cs typeface="Century Schoolbook" charset="0"/>
              </a:rPr>
              <a:t>q</a:t>
            </a:r>
            <a:r>
              <a:rPr lang="en-US" i="1" baseline="-25000" dirty="0" err="1" smtClean="0">
                <a:latin typeface="Century Schoolbook" charset="0"/>
                <a:ea typeface="Century Schoolbook" charset="0"/>
                <a:cs typeface="Century Schoolbook" charset="0"/>
              </a:rPr>
              <a:t>n</a:t>
            </a:r>
            <a:r>
              <a:rPr lang="en-US" b="1" dirty="0" smtClean="0">
                <a:latin typeface="Century Schoolbook" charset="0"/>
                <a:ea typeface="Century Schoolbook" charset="0"/>
                <a:cs typeface="Century Schoolbook" charset="0"/>
              </a:rPr>
              <a:t>]</a:t>
            </a:r>
            <a:r>
              <a:rPr lang="en-US" dirty="0" smtClean="0">
                <a:ea typeface="Century Schoolbook" charset="0"/>
                <a:cs typeface="Century Schoolbook" charset="0"/>
              </a:rPr>
              <a:t>, </a:t>
            </a:r>
            <a:r>
              <a:rPr lang="en-US" i="1" dirty="0" smtClean="0">
                <a:latin typeface="Century Schoolbook" charset="0"/>
                <a:ea typeface="Century Schoolbook" charset="0"/>
                <a:cs typeface="Century Schoolbook" charset="0"/>
              </a:rPr>
              <a:t>q</a:t>
            </a:r>
            <a:r>
              <a:rPr lang="en-US" i="1" baseline="-25000" dirty="0" smtClean="0">
                <a:latin typeface="Century Schoolbook" charset="0"/>
                <a:ea typeface="Century Schoolbook" charset="0"/>
                <a:cs typeface="Century Schoolbook" charset="0"/>
              </a:rPr>
              <a:t>i </a:t>
            </a:r>
            <a:r>
              <a:rPr lang="en-US" dirty="0" smtClean="0">
                <a:ea typeface="Century Schoolbook" charset="0"/>
                <a:cs typeface="Century Schoolbook" charset="0"/>
              </a:rPr>
              <a:t>is </a:t>
            </a:r>
            <a:r>
              <a:rPr lang="en-US" i="1" dirty="0" err="1" smtClean="0">
                <a:latin typeface="Century Schoolbook" charset="0"/>
                <a:ea typeface="Century Schoolbook" charset="0"/>
                <a:cs typeface="Century Schoolbook" charset="0"/>
              </a:rPr>
              <a:t>θ</a:t>
            </a:r>
            <a:r>
              <a:rPr lang="en-US" i="1" baseline="-25000" dirty="0" err="1" smtClean="0">
                <a:latin typeface="Century Schoolbook" charset="0"/>
                <a:ea typeface="Century Schoolbook" charset="0"/>
                <a:cs typeface="Century Schoolbook" charset="0"/>
              </a:rPr>
              <a:t>i</a:t>
            </a:r>
            <a:r>
              <a:rPr lang="en-US" i="1" baseline="-25000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dirty="0" smtClean="0">
                <a:ea typeface="Century Schoolbook" charset="0"/>
                <a:cs typeface="Century Schoolbook" charset="0"/>
              </a:rPr>
              <a:t>for revolute and </a:t>
            </a:r>
            <a:r>
              <a:rPr lang="en-US" i="1" dirty="0" smtClean="0">
                <a:latin typeface="Century Schoolbook" charset="0"/>
                <a:ea typeface="Century Schoolbook" charset="0"/>
                <a:cs typeface="Century Schoolbook" charset="0"/>
              </a:rPr>
              <a:t>d</a:t>
            </a:r>
            <a:r>
              <a:rPr lang="en-US" baseline="-25000" dirty="0" smtClean="0">
                <a:latin typeface="Century Schoolbook" charset="0"/>
                <a:ea typeface="Century Schoolbook" charset="0"/>
                <a:cs typeface="Century Schoolbook" charset="0"/>
              </a:rPr>
              <a:t>i</a:t>
            </a:r>
            <a:r>
              <a:rPr lang="en-US" dirty="0" smtClean="0">
                <a:ea typeface="Century Schoolbook" charset="0"/>
                <a:cs typeface="Century Schoolbook" charset="0"/>
              </a:rPr>
              <a:t> for prismatic joints</a:t>
            </a:r>
          </a:p>
          <a:p>
            <a:r>
              <a:rPr lang="en-US" dirty="0" smtClean="0">
                <a:ea typeface="Century Schoolbook" charset="0"/>
                <a:cs typeface="Century Schoolbook" charset="0"/>
              </a:rPr>
              <a:t>A chain has </a:t>
            </a:r>
            <a:r>
              <a:rPr lang="en-US" i="1" dirty="0" smtClean="0">
                <a:latin typeface="Century Schoolbook" charset="0"/>
                <a:ea typeface="Century Schoolbook" charset="0"/>
                <a:cs typeface="Century Schoolbook" charset="0"/>
              </a:rPr>
              <a:t>n</a:t>
            </a:r>
            <a:r>
              <a:rPr lang="en-US" dirty="0" smtClean="0">
                <a:ea typeface="Century Schoolbook" charset="0"/>
                <a:cs typeface="Century Schoolbook" charset="0"/>
              </a:rPr>
              <a:t> degrees of freedom if configuration can be specified by </a:t>
            </a:r>
            <a:r>
              <a:rPr lang="en-US" i="1" dirty="0" smtClean="0">
                <a:latin typeface="Century Schoolbook" charset="0"/>
                <a:ea typeface="Century Schoolbook" charset="0"/>
                <a:cs typeface="Century Schoolbook" charset="0"/>
              </a:rPr>
              <a:t>n</a:t>
            </a:r>
            <a:r>
              <a:rPr lang="en-US" dirty="0" smtClean="0">
                <a:ea typeface="Century Schoolbook" charset="0"/>
                <a:cs typeface="Century Schoolbook" charset="0"/>
              </a:rPr>
              <a:t> parameters</a:t>
            </a:r>
          </a:p>
          <a:p>
            <a:r>
              <a:rPr lang="en-US" dirty="0" smtClean="0">
                <a:ea typeface="Century Schoolbook" charset="0"/>
                <a:cs typeface="Century Schoolbook" charset="0"/>
              </a:rPr>
              <a:t>A chain is kinematically redundant with more than 6DOF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914783" y="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camera is directly overhead, and a fixed distance from all objects, we can use an Affine transformation</a:t>
            </a:r>
          </a:p>
          <a:p>
            <a:r>
              <a:rPr lang="en-US" dirty="0" smtClean="0"/>
              <a:t>Scale, Rotation, Translation, Skew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284" y="3836491"/>
            <a:ext cx="3731432" cy="14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an Affine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 a set of known correspondent points – i.e. pixel coordinates of known points on the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58" y="3546876"/>
            <a:ext cx="3133725" cy="35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4" y="4087862"/>
            <a:ext cx="2880122" cy="902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21" y="4092479"/>
            <a:ext cx="2803782" cy="902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250" y="3546876"/>
            <a:ext cx="3209925" cy="3524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06729" y="3546875"/>
            <a:ext cx="0" cy="1443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an Affine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Multiply 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85" y="2898424"/>
            <a:ext cx="2880122" cy="902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46" y="3989190"/>
            <a:ext cx="3200400" cy="828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742" y="2903042"/>
            <a:ext cx="2803782" cy="902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333" y="3989190"/>
            <a:ext cx="32766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an Affine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49637"/>
            <a:ext cx="7886700" cy="495300"/>
          </a:xfrm>
        </p:spPr>
        <p:txBody>
          <a:bodyPr/>
          <a:lstStyle/>
          <a:p>
            <a:r>
              <a:rPr lang="en-US" dirty="0" smtClean="0"/>
              <a:t>Rearrange into form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86" y="1973462"/>
            <a:ext cx="1085850" cy="24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99" y="2503886"/>
            <a:ext cx="66770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9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an Affine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493170"/>
            <a:ext cx="7886700" cy="495300"/>
          </a:xfrm>
        </p:spPr>
        <p:txBody>
          <a:bodyPr/>
          <a:lstStyle/>
          <a:p>
            <a:r>
              <a:rPr lang="en-US" dirty="0" smtClean="0"/>
              <a:t>Solve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820" y="2587785"/>
            <a:ext cx="1085850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42" y="3184923"/>
            <a:ext cx="1485900" cy="34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242" y="4039792"/>
            <a:ext cx="2781300" cy="428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1624" y="3264434"/>
            <a:ext cx="512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Invert, Only </a:t>
            </a:r>
            <a:r>
              <a:rPr lang="en-US" dirty="0"/>
              <a:t>works if A is square (3 correspondences)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8913" y="4080979"/>
            <a:ext cx="365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Pseudo inverse, least </a:t>
            </a:r>
            <a:r>
              <a:rPr lang="en-US" dirty="0"/>
              <a:t>squares for N&gt;3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10818" y="5207512"/>
            <a:ext cx="5770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Now you have the values to generate the </a:t>
            </a:r>
            <a:r>
              <a:rPr lang="en-US" sz="2400"/>
              <a:t>Affine transformation matrix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30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Kinect gives depth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690689"/>
            <a:ext cx="7886700" cy="295751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52650" y="4939458"/>
            <a:ext cx="7886700" cy="1034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Depth data is a 10 bit number (0-1024)</a:t>
            </a:r>
          </a:p>
          <a:p>
            <a:r>
              <a:rPr lang="en-US" dirty="0"/>
              <a:t>Need a function get depth in </a:t>
            </a:r>
            <a:r>
              <a:rPr lang="en-US" dirty="0" smtClean="0"/>
              <a:t>meters.  An example: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6030070"/>
            <a:ext cx="7556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1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of Intrinsic </a:t>
            </a:r>
            <a:r>
              <a:rPr lang="en-US" dirty="0"/>
              <a:t>M</a:t>
            </a:r>
            <a:r>
              <a:rPr lang="en-US" dirty="0" smtClean="0"/>
              <a:t>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depth information we can effectively undo the projection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endParaRPr lang="is-IS" dirty="0" smtClean="0"/>
          </a:p>
          <a:p>
            <a:endParaRPr lang="is-IS" dirty="0"/>
          </a:p>
          <a:p>
            <a:endParaRPr lang="is-IS" dirty="0" smtClean="0"/>
          </a:p>
          <a:p>
            <a:endParaRPr lang="is-IS" dirty="0"/>
          </a:p>
          <a:p>
            <a:r>
              <a:rPr lang="is-IS" dirty="0" smtClean="0"/>
              <a:t>This assumes no shear... </a:t>
            </a:r>
            <a:r>
              <a:rPr lang="en-US" dirty="0" smtClean="0"/>
              <a:t>O</a:t>
            </a:r>
            <a:r>
              <a:rPr lang="is-IS" dirty="0" smtClean="0"/>
              <a:t>therwise 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778229"/>
            <a:ext cx="100203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352" y="4837062"/>
            <a:ext cx="838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28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Caveat: Depth &amp; RGB camera not aligned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86" y="2125267"/>
            <a:ext cx="4787262" cy="3599783"/>
          </a:xfrm>
        </p:spPr>
      </p:pic>
      <p:sp>
        <p:nvSpPr>
          <p:cNvPr id="5" name="TextBox 4"/>
          <p:cNvSpPr txBox="1"/>
          <p:nvPr/>
        </p:nvSpPr>
        <p:spPr>
          <a:xfrm>
            <a:off x="2152651" y="2125267"/>
            <a:ext cx="3021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(u, v) pixel in depth image not the same as (u, v) of </a:t>
            </a:r>
            <a:r>
              <a:rPr lang="en-US" sz="2800" dirty="0" smtClean="0"/>
              <a:t>RGB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smtClean="0"/>
              <a:t>Solution: use an affine transform!</a:t>
            </a:r>
          </a:p>
        </p:txBody>
      </p:sp>
    </p:spTree>
    <p:extLst>
      <p:ext uri="{BB962C8B-B14F-4D97-AF65-F5344CB8AC3E}">
        <p14:creationId xmlns:p14="http://schemas.microsoft.com/office/powerpoint/2010/main" val="214456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Affine transform to align depth &amp; RGB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10" y="2125267"/>
            <a:ext cx="4865840" cy="3639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7841" y="2125267"/>
            <a:ext cx="33360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applying Affine Transform to depth image, RGB pixels and depth pixels are roughly aligned</a:t>
            </a:r>
          </a:p>
          <a:p>
            <a:endParaRPr lang="en-US" dirty="0"/>
          </a:p>
          <a:p>
            <a:r>
              <a:rPr lang="en-US" dirty="0"/>
              <a:t>Can find depth at the centroid of the blocks from the output of your blob detector, look up depth value, and transform (</a:t>
            </a:r>
            <a:r>
              <a:rPr lang="en-US" dirty="0" err="1"/>
              <a:t>u,v,d</a:t>
            </a:r>
            <a:r>
              <a:rPr lang="en-US" dirty="0"/>
              <a:t>) to (</a:t>
            </a:r>
            <a:r>
              <a:rPr lang="en-US" dirty="0" err="1"/>
              <a:t>x,y,z</a:t>
            </a:r>
            <a:r>
              <a:rPr lang="en-US" dirty="0"/>
              <a:t>) </a:t>
            </a:r>
            <a:r>
              <a:rPr lang="en-US" dirty="0" smtClean="0"/>
              <a:t>using a transformation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Transform Camera Frame to </a:t>
            </a:r>
            <a:r>
              <a:rPr lang="en-US" b="1" dirty="0" err="1" smtClean="0"/>
              <a:t>Rexarm</a:t>
            </a:r>
            <a:r>
              <a:rPr lang="en-US" b="1" dirty="0" smtClean="0"/>
              <a:t> Frame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use mouse clicks to align origin and axes to perform this final transformation.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47278" y="3096868"/>
            <a:ext cx="425641" cy="42564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/>
          <p:cNvSpPr/>
          <p:nvPr/>
        </p:nvSpPr>
        <p:spPr>
          <a:xfrm>
            <a:off x="5964721" y="3522509"/>
            <a:ext cx="390752" cy="336855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159448" y="3533218"/>
            <a:ext cx="0" cy="6416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705730" y="3610337"/>
            <a:ext cx="350513" cy="37686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139993" y="3524193"/>
            <a:ext cx="64165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/>
          <p:cNvSpPr/>
          <p:nvPr/>
        </p:nvSpPr>
        <p:spPr>
          <a:xfrm>
            <a:off x="4376667" y="4932101"/>
            <a:ext cx="3359152" cy="1244862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7162788" y="5011757"/>
            <a:ext cx="355675" cy="355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4870661" y="5554533"/>
            <a:ext cx="355675" cy="355675"/>
          </a:xfrm>
          <a:prstGeom prst="cub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4870661" y="5011757"/>
            <a:ext cx="355675" cy="355675"/>
          </a:xfrm>
          <a:prstGeom prst="cub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4870661" y="4754881"/>
            <a:ext cx="355675" cy="355675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114919" y="5106352"/>
            <a:ext cx="0" cy="5749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114919" y="5244863"/>
            <a:ext cx="198200" cy="4366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536950" y="5681315"/>
            <a:ext cx="595754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77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escribes </a:t>
            </a:r>
            <a:r>
              <a:rPr lang="en-US" dirty="0"/>
              <a:t>the motion of points, bodies, and systems of bodies </a:t>
            </a:r>
            <a:r>
              <a:rPr lang="en-US" dirty="0" smtClean="0"/>
              <a:t>.</a:t>
            </a:r>
            <a:endParaRPr lang="en-US" dirty="0" smtClean="0">
              <a:effectLst/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Forward Kinematics</a:t>
            </a:r>
            <a:r>
              <a:rPr lang="en-US" dirty="0" smtClean="0"/>
              <a:t>: Compute end effector position and orientation </a:t>
            </a:r>
            <a:r>
              <a:rPr lang="en-US" b="1" i="1" dirty="0" smtClean="0">
                <a:latin typeface="Century Schoolbook" charset="0"/>
                <a:ea typeface="Century Schoolbook" charset="0"/>
                <a:cs typeface="Century Schoolbook" charset="0"/>
              </a:rPr>
              <a:t>x</a:t>
            </a:r>
            <a:r>
              <a:rPr lang="en-US" i="1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dirty="0" smtClean="0">
                <a:ea typeface="Century Schoolbook" charset="0"/>
                <a:cs typeface="Century Schoolbook" charset="0"/>
              </a:rPr>
              <a:t>given configuration vector </a:t>
            </a:r>
            <a:r>
              <a:rPr lang="en-US" b="1" i="1" dirty="0" smtClean="0">
                <a:latin typeface="Century Schoolbook" charset="0"/>
                <a:ea typeface="Century Schoolbook" charset="0"/>
                <a:cs typeface="Century Schoolbook" charset="0"/>
              </a:rPr>
              <a:t>q.</a:t>
            </a:r>
          </a:p>
          <a:p>
            <a:r>
              <a:rPr lang="en-US" dirty="0" smtClean="0">
                <a:solidFill>
                  <a:schemeClr val="accent1"/>
                </a:solidFill>
                <a:ea typeface="Century Schoolbook" charset="0"/>
                <a:cs typeface="Century Schoolbook" charset="0"/>
              </a:rPr>
              <a:t>Inverse Kinematics</a:t>
            </a:r>
            <a:r>
              <a:rPr lang="en-US" dirty="0" smtClean="0">
                <a:ea typeface="Century Schoolbook" charset="0"/>
                <a:cs typeface="Century Schoolbook" charset="0"/>
              </a:rPr>
              <a:t>: </a:t>
            </a:r>
            <a:r>
              <a:rPr lang="en-US" dirty="0"/>
              <a:t>Compute joint vector </a:t>
            </a:r>
            <a:r>
              <a:rPr lang="en-US" b="1" i="1" dirty="0">
                <a:latin typeface="Century Schoolbook" charset="0"/>
                <a:ea typeface="Century Schoolbook" charset="0"/>
                <a:cs typeface="Century Schoolbook" charset="0"/>
              </a:rPr>
              <a:t>q</a:t>
            </a:r>
            <a:r>
              <a:rPr lang="en-US" dirty="0"/>
              <a:t> to yield end effector position and orientation </a:t>
            </a:r>
            <a:r>
              <a:rPr lang="en-US" b="1" i="1" dirty="0">
                <a:latin typeface="Century Schoolbook" charset="0"/>
                <a:ea typeface="Century Schoolbook" charset="0"/>
                <a:cs typeface="Century Schoolbook" charset="0"/>
              </a:rPr>
              <a:t>x</a:t>
            </a:r>
            <a:r>
              <a:rPr lang="en-US" dirty="0"/>
              <a:t> relative to the base </a:t>
            </a:r>
            <a:r>
              <a:rPr lang="en-US" dirty="0" smtClean="0"/>
              <a:t>frame. </a:t>
            </a:r>
            <a:endParaRPr lang="en-US" dirty="0" smtClean="0">
              <a:effectLst/>
            </a:endParaRPr>
          </a:p>
          <a:p>
            <a:r>
              <a:rPr lang="en-US" dirty="0" smtClean="0">
                <a:ea typeface="Century Schoolbook" charset="0"/>
                <a:cs typeface="Century Schoolbook" charset="0"/>
              </a:rPr>
              <a:t>Forward Kinematics is typically a simple problem for serial manipulators.</a:t>
            </a:r>
          </a:p>
          <a:p>
            <a:r>
              <a:rPr lang="en-US" dirty="0" smtClean="0">
                <a:ea typeface="Century Schoolbook" charset="0"/>
                <a:cs typeface="Century Schoolbook" charset="0"/>
              </a:rPr>
              <a:t>Inverse Kinematics problem becomes difficult for high DOF systems.</a:t>
            </a:r>
            <a:endParaRPr lang="en-US" dirty="0"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#4.1</a:t>
            </a:r>
          </a:p>
          <a:p>
            <a:r>
              <a:rPr lang="en-US" dirty="0" err="1" smtClean="0"/>
              <a:t>Spong</a:t>
            </a:r>
            <a:r>
              <a:rPr lang="en-US" dirty="0" smtClean="0"/>
              <a:t> 5.5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to Trajectory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2305050" cy="12049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9650" y="2116931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Task Planning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90950" y="1690688"/>
            <a:ext cx="2305050" cy="12049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71925" y="182365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Sequence of Waypoints in World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43700" y="1690688"/>
            <a:ext cx="2305050" cy="12049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24675" y="1969978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Interpolation</a:t>
            </a:r>
          </a:p>
          <a:p>
            <a:pPr algn="ctr"/>
            <a:r>
              <a:rPr lang="en-US" dirty="0" smtClean="0"/>
              <a:t>in World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90950" y="3388520"/>
            <a:ext cx="2305050" cy="12049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90950" y="3417332"/>
            <a:ext cx="2305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Conversion with Inverse Kinematics</a:t>
            </a:r>
          </a:p>
          <a:p>
            <a:pPr algn="ctr"/>
            <a:r>
              <a:rPr lang="en-US" dirty="0" smtClean="0"/>
              <a:t>World to Configuration</a:t>
            </a:r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90950" y="5195888"/>
            <a:ext cx="2305050" cy="12049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90950" y="5328850"/>
            <a:ext cx="2305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Sequence of Waypoints in </a:t>
            </a:r>
          </a:p>
          <a:p>
            <a:pPr algn="ctr"/>
            <a:r>
              <a:rPr lang="en-US" dirty="0" smtClean="0"/>
              <a:t>Configuration Space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43700" y="5195888"/>
            <a:ext cx="2305050" cy="12049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4675" y="5336679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Interpolation</a:t>
            </a:r>
          </a:p>
          <a:p>
            <a:pPr algn="ctr"/>
            <a:r>
              <a:rPr lang="en-US" dirty="0" smtClean="0"/>
              <a:t>in Configuration Space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6" idx="3"/>
            <a:endCxn id="8" idx="1"/>
          </p:cNvCxnSpPr>
          <p:nvPr/>
        </p:nvCxnSpPr>
        <p:spPr>
          <a:xfrm>
            <a:off x="6096000" y="2293144"/>
            <a:ext cx="6477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4" idx="0"/>
          </p:cNvCxnSpPr>
          <p:nvPr/>
        </p:nvCxnSpPr>
        <p:spPr>
          <a:xfrm>
            <a:off x="4943474" y="4593432"/>
            <a:ext cx="1" cy="60245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095999" y="5798344"/>
            <a:ext cx="6477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143250" y="2293143"/>
            <a:ext cx="6477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0" idx="3"/>
          </p:cNvCxnSpPr>
          <p:nvPr/>
        </p:nvCxnSpPr>
        <p:spPr>
          <a:xfrm flipH="1">
            <a:off x="6096000" y="3990976"/>
            <a:ext cx="180022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2"/>
          </p:cNvCxnSpPr>
          <p:nvPr/>
        </p:nvCxnSpPr>
        <p:spPr>
          <a:xfrm>
            <a:off x="7896225" y="2895600"/>
            <a:ext cx="0" cy="10953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734550" y="1969978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World Coordinates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9658350" y="338852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Conversion with Inverse Kinematics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9696450" y="5613678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Configuration Space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0088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Smoothing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Smoothing trajectories allows:</a:t>
            </a:r>
          </a:p>
          <a:p>
            <a:pPr lvl="1"/>
            <a:r>
              <a:rPr lang="en-US" dirty="0" smtClean="0"/>
              <a:t>Limiting accelerations</a:t>
            </a:r>
          </a:p>
          <a:p>
            <a:pPr lvl="1"/>
            <a:r>
              <a:rPr lang="en-US" dirty="0" smtClean="0"/>
              <a:t>Limiting vibrations</a:t>
            </a:r>
          </a:p>
          <a:p>
            <a:pPr lvl="1"/>
            <a:r>
              <a:rPr lang="en-US" dirty="0" smtClean="0"/>
              <a:t>Higher precision</a:t>
            </a:r>
          </a:p>
          <a:p>
            <a:pPr lvl="1"/>
            <a:r>
              <a:rPr lang="en-US" dirty="0" smtClean="0"/>
              <a:t>Less wear in motors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Cubic Polynomial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boundary conditions  define a polynomial with 4 coefficients: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39" y="2617581"/>
            <a:ext cx="49530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537" y="3362222"/>
            <a:ext cx="5651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Cubic Polynomial Trajectories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Plugging in </a:t>
            </a:r>
            <a:r>
              <a:rPr lang="en-US" i="1" dirty="0" smtClean="0"/>
              <a:t>t</a:t>
            </a:r>
            <a:r>
              <a:rPr lang="en-US" i="1" baseline="-25000" dirty="0" smtClean="0"/>
              <a:t>0</a:t>
            </a:r>
            <a:r>
              <a:rPr lang="en-US" dirty="0" smtClean="0"/>
              <a:t> and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f</a:t>
            </a:r>
            <a:r>
              <a:rPr lang="en-US" dirty="0" smtClean="0"/>
              <a:t> this gives us 4 equations w/ 4 unknowns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993335"/>
            <a:ext cx="56769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17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Cubic Polynomial Trajectories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rearranged in matrix form to solve for </a:t>
            </a:r>
            <a:r>
              <a:rPr lang="en-US" i="1" dirty="0" smtClean="0"/>
              <a:t>a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5843"/>
            <a:ext cx="63754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030" y="3446393"/>
            <a:ext cx="2514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82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Cubic Polynomial Trajectories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/>
          <a:lstStyle/>
          <a:p>
            <a:r>
              <a:rPr lang="en-US" dirty="0" smtClean="0"/>
              <a:t>Cubic polynomial creates smooth position and velocity curves</a:t>
            </a:r>
          </a:p>
          <a:p>
            <a:r>
              <a:rPr lang="en-US" dirty="0"/>
              <a:t>A</a:t>
            </a:r>
            <a:r>
              <a:rPr lang="en-US" dirty="0" smtClean="0"/>
              <a:t>cceleration is discontinuous</a:t>
            </a:r>
          </a:p>
          <a:p>
            <a:r>
              <a:rPr lang="en-US" dirty="0" smtClean="0"/>
              <a:t>System naturally limits acceleration (due to inertia)</a:t>
            </a:r>
          </a:p>
          <a:p>
            <a:r>
              <a:rPr lang="en-US" dirty="0" smtClean="0"/>
              <a:t>Still large jerk (derivative of acceleration) can be harmful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40" y="3787752"/>
            <a:ext cx="10959260" cy="30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02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Quintic</a:t>
            </a:r>
            <a:r>
              <a:rPr lang="en-US" dirty="0" smtClean="0"/>
              <a:t> Polynomial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boundary condition on acceleration</a:t>
            </a:r>
          </a:p>
          <a:p>
            <a:r>
              <a:rPr lang="en-US" dirty="0"/>
              <a:t>L</a:t>
            </a:r>
            <a:r>
              <a:rPr lang="en-US" dirty="0" smtClean="0"/>
              <a:t>imits Jerk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6" y="4129631"/>
            <a:ext cx="8339472" cy="2228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4" y="2355719"/>
            <a:ext cx="5256837" cy="17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75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Segments with Parabolic Blends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76" y="1465435"/>
            <a:ext cx="9256248" cy="2437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28" y="4075043"/>
            <a:ext cx="5959614" cy="25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50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Trapezoidal vs. S-Curve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8" y="1690688"/>
            <a:ext cx="10762882" cy="3109878"/>
          </a:xfrm>
        </p:spPr>
      </p:pic>
      <p:sp>
        <p:nvSpPr>
          <p:cNvPr id="5" name="TextBox 4"/>
          <p:cNvSpPr txBox="1"/>
          <p:nvPr/>
        </p:nvSpPr>
        <p:spPr>
          <a:xfrm>
            <a:off x="1215887" y="4800566"/>
            <a:ext cx="9760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Using parabolic blends on the trapezoidal velocity profile gives an S-Curve profile with a trapezoidal acceleration profile. This limits jerk.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196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Kinematic Chains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Robotic manipulator often has a base chain (3DOF) and an effector chain (3DOF) to give full 6DOF of end effector</a:t>
            </a:r>
          </a:p>
          <a:p>
            <a:r>
              <a:rPr lang="en-US" dirty="0" smtClean="0"/>
              <a:t>Articulated </a:t>
            </a:r>
            <a:r>
              <a:rPr lang="en-US" dirty="0" smtClean="0">
                <a:sym typeface="Wingdings"/>
              </a:rPr>
              <a:t> </a:t>
            </a:r>
            <a:r>
              <a:rPr lang="en-US" b="1" dirty="0" smtClean="0">
                <a:sym typeface="Wingdings"/>
              </a:rPr>
              <a:t>RRR</a:t>
            </a:r>
          </a:p>
          <a:p>
            <a:r>
              <a:rPr lang="en-US" dirty="0" smtClean="0">
                <a:sym typeface="Wingdings"/>
              </a:rPr>
              <a:t>Spherical  </a:t>
            </a:r>
            <a:r>
              <a:rPr lang="en-US" b="1" dirty="0" smtClean="0">
                <a:sym typeface="Wingdings"/>
              </a:rPr>
              <a:t>RRP</a:t>
            </a:r>
          </a:p>
          <a:p>
            <a:r>
              <a:rPr lang="en-US" dirty="0" smtClean="0">
                <a:sym typeface="Wingdings"/>
              </a:rPr>
              <a:t>SCARA  </a:t>
            </a:r>
            <a:r>
              <a:rPr lang="en-US" b="1" dirty="0" smtClean="0">
                <a:sym typeface="Wingdings"/>
              </a:rPr>
              <a:t>RRP</a:t>
            </a:r>
          </a:p>
          <a:p>
            <a:r>
              <a:rPr lang="en-US" dirty="0" smtClean="0">
                <a:sym typeface="Wingdings"/>
              </a:rPr>
              <a:t>Cylindrical  </a:t>
            </a:r>
            <a:r>
              <a:rPr lang="en-US" b="1" dirty="0" smtClean="0">
                <a:sym typeface="Wingdings"/>
              </a:rPr>
              <a:t>RPP</a:t>
            </a:r>
          </a:p>
          <a:p>
            <a:r>
              <a:rPr lang="en-US" dirty="0" smtClean="0">
                <a:sym typeface="Wingdings"/>
              </a:rPr>
              <a:t>Cartesian  </a:t>
            </a:r>
            <a:r>
              <a:rPr lang="en-US" b="1" dirty="0" smtClean="0">
                <a:sym typeface="Wingdings"/>
              </a:rPr>
              <a:t>PPP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Stitching together waypoints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58" y="4035286"/>
            <a:ext cx="8830742" cy="2181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31" y="1756353"/>
            <a:ext cx="8933069" cy="22132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58" y="4504888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Quintic</a:t>
            </a:r>
            <a:endParaRPr lang="en-US" sz="2400" dirty="0" smtClean="0"/>
          </a:p>
          <a:p>
            <a:r>
              <a:rPr lang="en-US" sz="2400" dirty="0" smtClean="0"/>
              <a:t>Spline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1075258" y="2447488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Cubic Spline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31055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choose velocity at waypoints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08181"/>
            <a:ext cx="4744615" cy="5251035"/>
          </a:xfrm>
        </p:spPr>
        <p:txBody>
          <a:bodyPr>
            <a:normAutofit/>
          </a:bodyPr>
          <a:lstStyle/>
          <a:p>
            <a:r>
              <a:rPr lang="en-US" dirty="0" smtClean="0"/>
              <a:t>User specifies velocities in terms of angular velocities for each motor (could be 0)</a:t>
            </a:r>
          </a:p>
          <a:p>
            <a:r>
              <a:rPr lang="en-US" dirty="0" smtClean="0"/>
              <a:t>System chooses velocities at the waypoints to ensure acceleration through the points is continuous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15" y="1690688"/>
            <a:ext cx="6006018" cy="409682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547556" y="5010356"/>
            <a:ext cx="43434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574599" y="2916512"/>
            <a:ext cx="43434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78246" y="5010356"/>
            <a:ext cx="24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directions, v=0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1129" y="2534745"/>
            <a:ext cx="201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direction, </a:t>
            </a:r>
          </a:p>
          <a:p>
            <a:r>
              <a:rPr lang="en-US" dirty="0" smtClean="0"/>
              <a:t>v = slope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676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2463" y="4406492"/>
            <a:ext cx="10853738" cy="222290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“Look ahead” when commanding position waypoints and set the speed command to the desired velocity at each time step.</a:t>
            </a:r>
          </a:p>
          <a:p>
            <a:r>
              <a:rPr lang="en-US" dirty="0" smtClean="0"/>
              <a:t>When deciding time, look at largest joint displacement and and decide some metric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When reporting “low” and ”high” speed playback, you should be adjusting this metric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309688"/>
            <a:ext cx="6032500" cy="303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133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Finite State Machines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#4.2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051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3" y="1252538"/>
            <a:ext cx="11138634" cy="30129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Finite State Automaton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65447"/>
            <a:ext cx="4616450" cy="2230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650" y="4605088"/>
            <a:ext cx="6641331" cy="14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85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 – Elevator Door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0" y="2114549"/>
            <a:ext cx="6356350" cy="26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130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/>
              <a:t>I</a:t>
            </a:r>
            <a:r>
              <a:rPr lang="en-US" dirty="0" smtClean="0"/>
              <a:t>ntermediate States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690688"/>
            <a:ext cx="8178800" cy="4475695"/>
          </a:xfrm>
        </p:spPr>
      </p:pic>
      <p:sp>
        <p:nvSpPr>
          <p:cNvPr id="5" name="TextBox 4"/>
          <p:cNvSpPr txBox="1"/>
          <p:nvPr/>
        </p:nvSpPr>
        <p:spPr>
          <a:xfrm>
            <a:off x="971550" y="5048250"/>
            <a:ext cx="9772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UO / UC = User Open/Close</a:t>
            </a:r>
          </a:p>
          <a:p>
            <a:r>
              <a:rPr lang="en-US" sz="2800" dirty="0" smtClean="0"/>
              <a:t>SO / SC = Sensor Open/Close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5087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in Switch Case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775389"/>
              </p:ext>
            </p:extLst>
          </p:nvPr>
        </p:nvGraphicFramePr>
        <p:xfrm>
          <a:off x="2647950" y="1690688"/>
          <a:ext cx="6896100" cy="4845757"/>
        </p:xfrm>
        <a:graphic>
          <a:graphicData uri="http://schemas.openxmlformats.org/drawingml/2006/table">
            <a:tbl>
              <a:tblPr/>
              <a:tblGrid>
                <a:gridCol w="6896100"/>
              </a:tblGrid>
              <a:tr h="484575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switch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currentState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) { 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</a:t>
                      </a: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case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DOOR_CLOSING: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</a:t>
                      </a:r>
                      <a:r>
                        <a:rPr lang="en-US" sz="14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close_door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</a:t>
                      </a: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(sensor = closed) 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         </a:t>
                      </a:r>
                      <a:r>
                        <a:rPr lang="en-US" sz="1400" b="0" i="0" u="none" strike="noStrike" dirty="0" err="1" smtClean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currentState</a:t>
                      </a:r>
                      <a:r>
                        <a:rPr lang="en-US" sz="1400" b="0" i="0" u="none" strike="noStrike" dirty="0" smtClean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= DOOR_CLOSED;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</a:t>
                      </a: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(button = open)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    </a:t>
                      </a:r>
                      <a:r>
                        <a:rPr lang="en-US" sz="14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currentState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= </a:t>
                      </a:r>
                      <a:r>
                        <a:rPr lang="en-US" sz="1400" b="0" i="0" u="none" strike="noStrike" dirty="0" smtClean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DOOR_OPENING;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</a:t>
                      </a: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case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DOOR_OPENING: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</a:t>
                      </a:r>
                      <a:r>
                        <a:rPr lang="en-US" sz="14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open_door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()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</a:t>
                      </a: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(sensor = open) 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          </a:t>
                      </a:r>
                      <a:r>
                        <a:rPr lang="en-US" sz="1400" b="0" i="0" u="none" strike="noStrike" dirty="0" err="1" smtClean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currentState</a:t>
                      </a:r>
                      <a:r>
                        <a:rPr lang="en-US" sz="1400" b="0" i="0" u="none" strike="noStrike" dirty="0" smtClean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= DOOR_OPEN;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</a:t>
                      </a: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(button = close)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    </a:t>
                      </a:r>
                      <a:r>
                        <a:rPr lang="en-US" sz="14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currentState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= </a:t>
                      </a:r>
                      <a:r>
                        <a:rPr lang="en-US" sz="1400" b="0" i="0" u="none" strike="noStrike" dirty="0" smtClean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DOOR_CLOSING;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</a:t>
                      </a: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case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DOOR_CLOSED: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</a:t>
                      </a: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(button = open)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    </a:t>
                      </a:r>
                      <a:r>
                        <a:rPr lang="en-US" sz="14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currentState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= </a:t>
                      </a:r>
                      <a:r>
                        <a:rPr lang="en-US" sz="1400" b="0" i="0" u="none" strike="noStrike" dirty="0" smtClean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DOOR_OPENING;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</a:t>
                      </a: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case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DOOR_OPEN: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</a:t>
                      </a: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(button = close)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    </a:t>
                      </a:r>
                      <a:r>
                        <a:rPr lang="en-US" sz="14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currentState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 = </a:t>
                      </a:r>
                      <a:r>
                        <a:rPr lang="en-US" sz="1400" b="0" i="0" u="none" strike="noStrike" dirty="0" smtClean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DOOR_CLOSING;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/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</a:t>
                      </a:r>
                      <a:r>
                        <a:rPr lang="en-US" sz="1400" b="0" i="0" u="none" strike="noStrike" dirty="0">
                          <a:solidFill>
                            <a:srgbClr val="5F9182"/>
                          </a:solidFill>
                          <a:effectLst/>
                          <a:latin typeface="Consolas" charset="0"/>
                        </a:rPr>
                        <a:t>default</a:t>
                      </a: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:</a:t>
                      </a:r>
                      <a:b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        </a:t>
                      </a:r>
                      <a:r>
                        <a:rPr lang="en-US" sz="1400" b="0" i="0" u="none" strike="noStrike" dirty="0" err="1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throw_error</a:t>
                      </a:r>
                      <a:r>
                        <a:rPr lang="en-US" sz="1400" b="0" i="0" u="none" strike="noStrike" dirty="0" smtClean="0">
                          <a:solidFill>
                            <a:srgbClr val="5F5E4E"/>
                          </a:solidFill>
                          <a:effectLst/>
                          <a:latin typeface="Consolas" charset="0"/>
                        </a:rPr>
                        <a:t>();</a:t>
                      </a:r>
                      <a:endParaRPr lang="en-US" sz="2500" dirty="0">
                        <a:effectLst/>
                      </a:endParaRPr>
                    </a:p>
                  </a:txBody>
                  <a:tcPr marL="89097" marR="89097" marT="89097" marB="890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3EC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1933296"/>
            <a:ext cx="569843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812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2574925"/>
            <a:ext cx="10515600" cy="1325563"/>
          </a:xfrm>
        </p:spPr>
        <p:txBody>
          <a:bodyPr/>
          <a:lstStyle/>
          <a:p>
            <a:r>
              <a:rPr lang="en-US" dirty="0" smtClean="0"/>
              <a:t>Let’s Draw a State Machine </a:t>
            </a:r>
            <a:r>
              <a:rPr lang="en-US" smtClean="0"/>
              <a:t>for Moving the Arm!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234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Kinematics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#5.1</a:t>
            </a:r>
          </a:p>
          <a:p>
            <a:r>
              <a:rPr lang="en-US" dirty="0" err="1" smtClean="0"/>
              <a:t>Spong</a:t>
            </a:r>
            <a:r>
              <a:rPr lang="en-US" dirty="0" smtClean="0"/>
              <a:t> CH3.1 –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Total volume swept out by the end effector as the manipulator executes all possible motions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Reachable</a:t>
            </a:r>
            <a:r>
              <a:rPr lang="en-US" dirty="0" smtClean="0"/>
              <a:t> workspace</a:t>
            </a:r>
            <a:r>
              <a:rPr lang="en-US" dirty="0"/>
              <a:t>: points that can be reached by the </a:t>
            </a:r>
            <a:r>
              <a:rPr lang="en-US" dirty="0" smtClean="0"/>
              <a:t>manipulator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Dexterous</a:t>
            </a:r>
            <a:r>
              <a:rPr lang="en-US" dirty="0" smtClean="0"/>
              <a:t> </a:t>
            </a:r>
            <a:r>
              <a:rPr lang="en-US" dirty="0"/>
              <a:t>workspace: points that can be reached with arbitrary orientation </a:t>
            </a:r>
            <a:endParaRPr lang="en-US" dirty="0" smtClean="0">
              <a:effectLst/>
            </a:endParaRPr>
          </a:p>
        </p:txBody>
      </p:sp>
      <p:pic>
        <p:nvPicPr>
          <p:cNvPr id="3074" name="Picture 2" descr="ttp://www.federica.eu/users/46/images/siciliano-bruno-42271-01-71301-17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83134"/>
            <a:ext cx="3836504" cy="286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tps://www.assemblymag.com/ext/resources/Issues/2016/April/SCARA/asb0416SCARA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70" y="3856727"/>
            <a:ext cx="3796748" cy="23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Rigid Body Homogeneous Transformations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266950"/>
            <a:ext cx="7962900" cy="110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3948112"/>
            <a:ext cx="568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</a:t>
            </a:r>
            <a:r>
              <a:rPr lang="en-US" b="1" dirty="0" smtClean="0"/>
              <a:t>R</a:t>
            </a:r>
            <a:r>
              <a:rPr lang="en-US" dirty="0" smtClean="0"/>
              <a:t>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11525"/>
            <a:ext cx="10515600" cy="4351338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smtClean="0"/>
              <a:t>Rotation Matrices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4749801"/>
            <a:ext cx="4394200" cy="165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2874963"/>
            <a:ext cx="42926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00" y="1000125"/>
            <a:ext cx="4508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Denavit – Hartenberg Convention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2479675"/>
            <a:ext cx="8674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450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8208" y="2902227"/>
            <a:ext cx="500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More slides on Kinematics will be added soon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72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#5.2</a:t>
            </a:r>
          </a:p>
          <a:p>
            <a:r>
              <a:rPr lang="en-US" dirty="0" err="1" smtClean="0"/>
              <a:t>Spong</a:t>
            </a:r>
            <a:r>
              <a:rPr lang="en-US" dirty="0" smtClean="0"/>
              <a:t> CH3.3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798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8208" y="2902227"/>
            <a:ext cx="500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More slides on Kinematics will be added soon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113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Kinematics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#6.1</a:t>
            </a:r>
          </a:p>
          <a:p>
            <a:r>
              <a:rPr lang="en-US" dirty="0" err="1" smtClean="0"/>
              <a:t>Spong</a:t>
            </a:r>
            <a:r>
              <a:rPr lang="en-US" dirty="0" smtClean="0"/>
              <a:t> CH4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Kinematics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Motivation: consider an n-link serial chain manipulator with joint variables: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manipulator can be described by the  forward kinematic matrix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2838450"/>
            <a:ext cx="25400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4791075"/>
            <a:ext cx="4876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124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Effector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6425"/>
            <a:ext cx="10515600" cy="4351338"/>
          </a:xfrm>
        </p:spPr>
        <p:txBody>
          <a:bodyPr/>
          <a:lstStyle/>
          <a:p>
            <a:r>
              <a:rPr lang="en-US" dirty="0" smtClean="0"/>
              <a:t>Want to find the end effector velocity given the joint velocities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5" y="2727327"/>
            <a:ext cx="3429000" cy="328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3727"/>
            <a:ext cx="330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95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Jacobian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kinematics gives us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we want to know how moving one joint moves our end effector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endParaRPr lang="is-IS" dirty="0" smtClean="0"/>
          </a:p>
          <a:p>
            <a:endParaRPr lang="is-IS" dirty="0"/>
          </a:p>
          <a:p>
            <a:r>
              <a:rPr lang="is-IS" dirty="0" smtClean="0"/>
              <a:t>The expression for this for all joint variables is the Jacobian</a:t>
            </a:r>
          </a:p>
          <a:p>
            <a:endParaRPr lang="is-I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25" y="2540000"/>
            <a:ext cx="6197600" cy="52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4072731"/>
            <a:ext cx="7899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0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Articulated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0" y="1556881"/>
            <a:ext cx="5044385" cy="3355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04" y="1698590"/>
            <a:ext cx="7179496" cy="3648213"/>
          </a:xfrm>
          <a:prstGeom prst="rect">
            <a:avLst/>
          </a:prstGeom>
        </p:spPr>
      </p:pic>
      <p:pic>
        <p:nvPicPr>
          <p:cNvPr id="7" name="Picture 10" descr="ttps://3dprintingindustry.com/wp-content/uploads/2015/07/kuka-robotic-arm-modified-with-3D-printing-1.jp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02" y="3522697"/>
            <a:ext cx="3335303" cy="33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25" y="2454275"/>
            <a:ext cx="1739900" cy="52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25" y="4001294"/>
            <a:ext cx="1866900" cy="52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5" y="5207000"/>
            <a:ext cx="1778000" cy="11049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Geometric Jacobian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linear velocity of the end effector frame is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angular velocity of the end effector frame 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08230" y="2536825"/>
            <a:ext cx="337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Is 3 x n matrix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708230" y="4001294"/>
            <a:ext cx="337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is 3 x n matrix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708230" y="5467062"/>
            <a:ext cx="337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is 6 x n matrix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74256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0" y="4440237"/>
            <a:ext cx="10347071" cy="2289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06" y="421297"/>
            <a:ext cx="6478494" cy="46549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Geometric Jacobian</a:t>
            </a:r>
          </a:p>
        </p:txBody>
      </p:sp>
    </p:spTree>
    <p:extLst>
      <p:ext uri="{BB962C8B-B14F-4D97-AF65-F5344CB8AC3E}">
        <p14:creationId xmlns:p14="http://schemas.microsoft.com/office/powerpoint/2010/main" val="19912612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0" y="4314825"/>
            <a:ext cx="11217089" cy="227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45" y="371476"/>
            <a:ext cx="6283555" cy="45148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Geometric Jacobian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49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Anthropomorphic 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3DOF Serial revolute manipulator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733800"/>
            <a:ext cx="8677507" cy="257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8900"/>
            <a:ext cx="1036320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0" y="309563"/>
            <a:ext cx="28829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646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6 x n Jacobian defines a mapping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implies all possible end-effector velocities are linear combinations of the columns of the Jacobian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J has rank 6, we can move with arbitrary velocities, but when rank(J) &lt; 6 or &lt;n for an n-DOF arm, we are in a “singular”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559050"/>
            <a:ext cx="19050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4183856"/>
            <a:ext cx="5511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731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Singularities represent configurations where certain directions of motion are unobtainable</a:t>
            </a:r>
          </a:p>
          <a:p>
            <a:r>
              <a:rPr lang="en-US" dirty="0" smtClean="0"/>
              <a:t>At singularities, bounded end-effector velocities may correspond to unbounded joint velocities</a:t>
            </a:r>
          </a:p>
          <a:p>
            <a:r>
              <a:rPr lang="en-US" dirty="0" smtClean="0"/>
              <a:t>At singularities, bounded end-effector torques may correspond to unbounded joint torques.</a:t>
            </a:r>
          </a:p>
          <a:p>
            <a:r>
              <a:rPr lang="en-US" dirty="0" smtClean="0"/>
              <a:t>Singularities usually correspond to points on the boundary of the workspace.</a:t>
            </a:r>
          </a:p>
          <a:p>
            <a:r>
              <a:rPr lang="en-US" dirty="0" smtClean="0"/>
              <a:t>Singularities may correspond to points in the workspace that are unreachable.</a:t>
            </a:r>
          </a:p>
          <a:p>
            <a:r>
              <a:rPr lang="en-US" dirty="0" smtClean="0"/>
              <a:t>Near a singularity there will not exist a unique solution to the inverse kinematics problem.  There may be no solution or infinite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060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1690688"/>
            <a:ext cx="5229908" cy="3962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8400"/>
            <a:ext cx="6400800" cy="26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107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Velocity and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Jacobian relates the joint velocity to the end effector velocity</a:t>
            </a:r>
          </a:p>
          <a:p>
            <a:endParaRPr lang="en-US" dirty="0"/>
          </a:p>
          <a:p>
            <a:r>
              <a:rPr lang="en-US" dirty="0" smtClean="0"/>
              <a:t>For a square Jacobian we can invert it and find joint velocities given a velocity we with the end-effector to have</a:t>
            </a:r>
          </a:p>
          <a:p>
            <a:endParaRPr lang="en-US" dirty="0"/>
          </a:p>
          <a:p>
            <a:r>
              <a:rPr lang="en-US" dirty="0" smtClean="0"/>
              <a:t>Even if it is not square, it turns out you can use the pseudo inverse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2432050"/>
            <a:ext cx="13335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0" y="3747294"/>
            <a:ext cx="18034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150" y="4945063"/>
            <a:ext cx="34417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99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Inverse Kinematics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relationship allows differential inverse kinematics</a:t>
            </a:r>
          </a:p>
          <a:p>
            <a:r>
              <a:rPr lang="en-US" dirty="0" smtClean="0"/>
              <a:t>Paths in workspace can be achieved by following an end-effector velocity profile when joint velocity commands are found using the inverse Jacobian</a:t>
            </a:r>
          </a:p>
          <a:p>
            <a:r>
              <a:rPr lang="en-US" dirty="0" smtClean="0"/>
              <a:t>This scheme works as long as singularities are avoided</a:t>
            </a:r>
          </a:p>
          <a:p>
            <a:r>
              <a:rPr lang="en-US" dirty="0" smtClean="0"/>
              <a:t>Often this is the simplest way to plan complex paths in workspace, especially for kinematically redundant manipulators.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295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Balancebot</a:t>
            </a:r>
            <a:r>
              <a:rPr lang="en-US" dirty="0" smtClean="0"/>
              <a:t> Hardware Intro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10278</TotalTime>
  <Words>3782</Words>
  <Application>Microsoft Macintosh PowerPoint</Application>
  <PresentationFormat>Widescreen</PresentationFormat>
  <Paragraphs>688</Paragraphs>
  <Slides>154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2" baseType="lpstr">
      <vt:lpstr>Andale Mono</vt:lpstr>
      <vt:lpstr>Calibri</vt:lpstr>
      <vt:lpstr>Calibri Light</vt:lpstr>
      <vt:lpstr>Century Schoolbook</vt:lpstr>
      <vt:lpstr>Consolas</vt:lpstr>
      <vt:lpstr>Wingdings</vt:lpstr>
      <vt:lpstr>Arial</vt:lpstr>
      <vt:lpstr>Office Theme</vt:lpstr>
      <vt:lpstr>ROB550 Robotic Systems Lab</vt:lpstr>
      <vt:lpstr>Introduction to Robotic Manipulation</vt:lpstr>
      <vt:lpstr>Joints</vt:lpstr>
      <vt:lpstr>Configurations</vt:lpstr>
      <vt:lpstr>Serial Kinematic Chains</vt:lpstr>
      <vt:lpstr>Kinematics</vt:lpstr>
      <vt:lpstr>Common Kinematic Chains</vt:lpstr>
      <vt:lpstr>Workspace</vt:lpstr>
      <vt:lpstr>Articulated</vt:lpstr>
      <vt:lpstr>Spherical</vt:lpstr>
      <vt:lpstr>SCARA</vt:lpstr>
      <vt:lpstr>Cylindrical</vt:lpstr>
      <vt:lpstr>Cartesian</vt:lpstr>
      <vt:lpstr>Servo Motors</vt:lpstr>
      <vt:lpstr>Servo Motors</vt:lpstr>
      <vt:lpstr>What’s inside?</vt:lpstr>
      <vt:lpstr>Brushed DC Motor - Basics</vt:lpstr>
      <vt:lpstr>Motor Model</vt:lpstr>
      <vt:lpstr>Actual performance</vt:lpstr>
      <vt:lpstr>Position Controller XL, MX Series</vt:lpstr>
      <vt:lpstr>Position Controller AX Series</vt:lpstr>
      <vt:lpstr>Serial Interface</vt:lpstr>
      <vt:lpstr>Dynamixel Serial Messages Protocol</vt:lpstr>
      <vt:lpstr>Dynamixel Driver</vt:lpstr>
      <vt:lpstr>Python LCM subscription</vt:lpstr>
      <vt:lpstr>Python LCM publishing</vt:lpstr>
      <vt:lpstr>Command Message</vt:lpstr>
      <vt:lpstr>Feedback Message</vt:lpstr>
      <vt:lpstr>Configuration Messages</vt:lpstr>
      <vt:lpstr>LCM Spy</vt:lpstr>
      <vt:lpstr>LCM Logs</vt:lpstr>
      <vt:lpstr>Rigid Body &amp; Other Transformations</vt:lpstr>
      <vt:lpstr>Points &amp; Frames</vt:lpstr>
      <vt:lpstr>Planer Rotations</vt:lpstr>
      <vt:lpstr>Planer Rotations</vt:lpstr>
      <vt:lpstr>Planer Rotations</vt:lpstr>
      <vt:lpstr>Review 2D Transformations in Homogeneous Coordinates</vt:lpstr>
      <vt:lpstr>PowerPoint Presentation</vt:lpstr>
      <vt:lpstr>Transforms &amp; Camera Calibration</vt:lpstr>
      <vt:lpstr>PowerPoint Presentation</vt:lpstr>
      <vt:lpstr>Simple pinhole model of a camera</vt:lpstr>
      <vt:lpstr>In Matrix form</vt:lpstr>
      <vt:lpstr>Pinhole Model Intrinsic Matrix</vt:lpstr>
      <vt:lpstr>Other Considerations…</vt:lpstr>
      <vt:lpstr>Camera intrinsic matrix</vt:lpstr>
      <vt:lpstr>Full Projection Matrix</vt:lpstr>
      <vt:lpstr>Finding the intrinsic matrix</vt:lpstr>
      <vt:lpstr>Workspace Calibration –  Fixed Distance &amp; Camera Aligned</vt:lpstr>
      <vt:lpstr>What if we want to go the other way? Pixel -&gt; World</vt:lpstr>
      <vt:lpstr>Affine Transformation</vt:lpstr>
      <vt:lpstr>How to find an Affine transform</vt:lpstr>
      <vt:lpstr>How to find an Affine transform</vt:lpstr>
      <vt:lpstr>How to find an Affine transform</vt:lpstr>
      <vt:lpstr>How to find an Affine transform</vt:lpstr>
      <vt:lpstr>Kinect gives depth</vt:lpstr>
      <vt:lpstr>Inverse of Intrinsic Matrix</vt:lpstr>
      <vt:lpstr>Caveat: Depth &amp; RGB camera not aligned</vt:lpstr>
      <vt:lpstr>Affine transform to align depth &amp; RGB image</vt:lpstr>
      <vt:lpstr>Transform Camera Frame to Rexarm Frame</vt:lpstr>
      <vt:lpstr>Trajectory Generation</vt:lpstr>
      <vt:lpstr>Task to Trajectory</vt:lpstr>
      <vt:lpstr>Trajectory Smoothing</vt:lpstr>
      <vt:lpstr>Cubic Polynomial Trajectories</vt:lpstr>
      <vt:lpstr>Cubic Polynomial Trajectories</vt:lpstr>
      <vt:lpstr>Cubic Polynomial Trajectories</vt:lpstr>
      <vt:lpstr>Cubic Polynomial Trajectories</vt:lpstr>
      <vt:lpstr>Quintic Polynomial</vt:lpstr>
      <vt:lpstr>Linear Segments with Parabolic Blends</vt:lpstr>
      <vt:lpstr>Trapezoidal vs. S-Curve</vt:lpstr>
      <vt:lpstr>Stitching together waypoints </vt:lpstr>
      <vt:lpstr>Ways to choose velocity at waypoints</vt:lpstr>
      <vt:lpstr>Implementation</vt:lpstr>
      <vt:lpstr>Deterministic Finite State Machines</vt:lpstr>
      <vt:lpstr>Deterministic Finite State Automaton</vt:lpstr>
      <vt:lpstr>Simple Example – Elevator Door</vt:lpstr>
      <vt:lpstr>Adding Intermediate States</vt:lpstr>
      <vt:lpstr>Implementation in Switch Case</vt:lpstr>
      <vt:lpstr>Let’s Draw a State Machine for Moving the Arm!</vt:lpstr>
      <vt:lpstr>Forward Kinematics</vt:lpstr>
      <vt:lpstr>Review Rigid Body Homogeneous Transformations</vt:lpstr>
      <vt:lpstr>Building the R matrix</vt:lpstr>
      <vt:lpstr>Denavit – Hartenberg Convention</vt:lpstr>
      <vt:lpstr>PowerPoint Presentation</vt:lpstr>
      <vt:lpstr>Inverse Kinematics</vt:lpstr>
      <vt:lpstr>PowerPoint Presentation</vt:lpstr>
      <vt:lpstr>Differential Kinematics</vt:lpstr>
      <vt:lpstr>Differential Kinematics</vt:lpstr>
      <vt:lpstr>End Effector Velocity</vt:lpstr>
      <vt:lpstr>The Jacobian</vt:lpstr>
      <vt:lpstr>Building the Geometric Jacobian</vt:lpstr>
      <vt:lpstr>Building the Geometric Jacobian</vt:lpstr>
      <vt:lpstr>Building the Geometric Jacobian</vt:lpstr>
      <vt:lpstr>Anthropomorphic Arm</vt:lpstr>
      <vt:lpstr>Singularities</vt:lpstr>
      <vt:lpstr>Singularities</vt:lpstr>
      <vt:lpstr>Singularities</vt:lpstr>
      <vt:lpstr>Inverse Velocity and Acceleration</vt:lpstr>
      <vt:lpstr>Differential Inverse Kinematics</vt:lpstr>
      <vt:lpstr>Balancebot Hardware Intro</vt:lpstr>
      <vt:lpstr>Brushed DC Motor - Basics</vt:lpstr>
      <vt:lpstr>Motor Model</vt:lpstr>
      <vt:lpstr>Motor Model</vt:lpstr>
      <vt:lpstr>PowerPoint Presentation</vt:lpstr>
      <vt:lpstr>H-Bridge</vt:lpstr>
      <vt:lpstr>Normal Operation</vt:lpstr>
      <vt:lpstr>Normal Operation</vt:lpstr>
      <vt:lpstr>Balancebot Motor Driver</vt:lpstr>
      <vt:lpstr>Motor Driver Module Control</vt:lpstr>
      <vt:lpstr>PowerPoint Presentation</vt:lpstr>
      <vt:lpstr>Beaglebone Green</vt:lpstr>
      <vt:lpstr>Mobile Robot Cape</vt:lpstr>
      <vt:lpstr>IMU – MPU9250</vt:lpstr>
      <vt:lpstr>PowerPoint Presentation</vt:lpstr>
      <vt:lpstr>PowerPoint Presentation</vt:lpstr>
      <vt:lpstr>PowerPoint Presentation</vt:lpstr>
      <vt:lpstr>Path Planning</vt:lpstr>
      <vt:lpstr>Configuration Space</vt:lpstr>
      <vt:lpstr>Occupancy Grid</vt:lpstr>
      <vt:lpstr>Visibility Graph</vt:lpstr>
      <vt:lpstr>Voronoi Graph</vt:lpstr>
      <vt:lpstr>Voronoi Graph</vt:lpstr>
      <vt:lpstr>Probabilistic Roadmap (PRM)</vt:lpstr>
      <vt:lpstr>Rapidly Exploring Random Tree (RRT)</vt:lpstr>
      <vt:lpstr>Potential Field Planning</vt:lpstr>
      <vt:lpstr>Repulsive Potential for Obstacles</vt:lpstr>
      <vt:lpstr>Attractive Potential for Goal</vt:lpstr>
      <vt:lpstr>Problems with Potential Fields – Local Minima</vt:lpstr>
      <vt:lpstr>Wavefront Planner</vt:lpstr>
      <vt:lpstr>Wavefront Planner</vt:lpstr>
      <vt:lpstr>Wavefront Planner</vt:lpstr>
      <vt:lpstr>Wavefront Planner</vt:lpstr>
      <vt:lpstr>Finding a path - Graph Search</vt:lpstr>
      <vt:lpstr>Grid Search A* Movie…</vt:lpstr>
      <vt:lpstr>Basic Probability</vt:lpstr>
      <vt:lpstr>Random Variables</vt:lpstr>
      <vt:lpstr>Probability Density Functions</vt:lpstr>
      <vt:lpstr>Joint Probability</vt:lpstr>
      <vt:lpstr>Bayes Rule</vt:lpstr>
      <vt:lpstr>Bayes’ Rule</vt:lpstr>
      <vt:lpstr>Why is Bayes’ Rule so useful</vt:lpstr>
      <vt:lpstr>Door Sensor Example</vt:lpstr>
      <vt:lpstr>Door Sensor Example</vt:lpstr>
      <vt:lpstr>Door Sensor Example</vt:lpstr>
      <vt:lpstr>Door Sensor Example</vt:lpstr>
      <vt:lpstr>Door Sensor Example</vt:lpstr>
      <vt:lpstr>Using Conditional Probability to make a map</vt:lpstr>
      <vt:lpstr>Occupancy Grid Mapping</vt:lpstr>
      <vt:lpstr>Odds Ratio &amp; Log Odds</vt:lpstr>
      <vt:lpstr>Bayes’ Law using Odds</vt:lpstr>
      <vt:lpstr>Updating the map using Bayes’ Law</vt:lpstr>
      <vt:lpstr>Map Update Algorithm</vt:lpstr>
      <vt:lpstr>Sensor Model</vt:lpstr>
      <vt:lpstr>Inverse Sensor Model</vt:lpstr>
      <vt:lpstr>Implementation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Gaskell, Peter</dc:creator>
  <cp:lastModifiedBy>Gaskell, Peter</cp:lastModifiedBy>
  <cp:revision>179</cp:revision>
  <cp:lastPrinted>2018-03-26T03:03:44Z</cp:lastPrinted>
  <dcterms:created xsi:type="dcterms:W3CDTF">2018-01-02T03:08:15Z</dcterms:created>
  <dcterms:modified xsi:type="dcterms:W3CDTF">2018-03-26T03:04:39Z</dcterms:modified>
</cp:coreProperties>
</file>